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 id="2147483708" r:id="rId3"/>
  </p:sldMasterIdLst>
  <p:notesMasterIdLst>
    <p:notesMasterId r:id="rId39"/>
  </p:notesMasterIdLst>
  <p:sldIdLst>
    <p:sldId id="401" r:id="rId4"/>
    <p:sldId id="422" r:id="rId5"/>
    <p:sldId id="404" r:id="rId6"/>
    <p:sldId id="354" r:id="rId7"/>
    <p:sldId id="405" r:id="rId8"/>
    <p:sldId id="300" r:id="rId9"/>
    <p:sldId id="264" r:id="rId10"/>
    <p:sldId id="390" r:id="rId11"/>
    <p:sldId id="265" r:id="rId12"/>
    <p:sldId id="266" r:id="rId13"/>
    <p:sldId id="406" r:id="rId14"/>
    <p:sldId id="448" r:id="rId15"/>
    <p:sldId id="444" r:id="rId16"/>
    <p:sldId id="445" r:id="rId17"/>
    <p:sldId id="446" r:id="rId18"/>
    <p:sldId id="447" r:id="rId19"/>
    <p:sldId id="449" r:id="rId20"/>
    <p:sldId id="435" r:id="rId21"/>
    <p:sldId id="436" r:id="rId22"/>
    <p:sldId id="437" r:id="rId23"/>
    <p:sldId id="438" r:id="rId24"/>
    <p:sldId id="439" r:id="rId25"/>
    <p:sldId id="440" r:id="rId26"/>
    <p:sldId id="441" r:id="rId27"/>
    <p:sldId id="442" r:id="rId28"/>
    <p:sldId id="443" r:id="rId29"/>
    <p:sldId id="430" r:id="rId30"/>
    <p:sldId id="431" r:id="rId31"/>
    <p:sldId id="432" r:id="rId32"/>
    <p:sldId id="433" r:id="rId33"/>
    <p:sldId id="434" r:id="rId34"/>
    <p:sldId id="407" r:id="rId35"/>
    <p:sldId id="403" r:id="rId36"/>
    <p:sldId id="402" r:id="rId37"/>
    <p:sldId id="408"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96323" autoAdjust="0"/>
  </p:normalViewPr>
  <p:slideViewPr>
    <p:cSldViewPr>
      <p:cViewPr varScale="1">
        <p:scale>
          <a:sx n="68" d="100"/>
          <a:sy n="68" d="100"/>
        </p:scale>
        <p:origin x="125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notesMaster" Target="notesMasters/notesMaster1.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E53C92-C3B2-4553-A9A1-55D2F08AA5CE}" type="datetimeFigureOut">
              <a:rPr lang="en-US" smtClean="0"/>
              <a:t>6/11/2021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6FBE57-4E98-4978-8DF5-11C1EFF65C3C}" type="slidenum">
              <a:rPr lang="en-US" smtClean="0"/>
              <a:t>‹#›</a:t>
            </a:fld>
            <a:endParaRPr lang="en-US"/>
          </a:p>
        </p:txBody>
      </p:sp>
    </p:spTree>
    <p:extLst>
      <p:ext uri="{BB962C8B-B14F-4D97-AF65-F5344CB8AC3E}">
        <p14:creationId xmlns:p14="http://schemas.microsoft.com/office/powerpoint/2010/main" val="24850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online computer-based SWES exam is designed to respond to the ASWB social work license exams in all states and can be taken from the comfort of your own home at a time that is convenient to you. </a:t>
            </a:r>
            <a:endParaRPr lang="en-US" dirty="0"/>
          </a:p>
        </p:txBody>
      </p:sp>
      <p:sp>
        <p:nvSpPr>
          <p:cNvPr id="4" name="Slide Number Placeholder 3"/>
          <p:cNvSpPr>
            <a:spLocks noGrp="1"/>
          </p:cNvSpPr>
          <p:nvPr>
            <p:ph type="sldNum" sz="quarter" idx="5"/>
          </p:nvPr>
        </p:nvSpPr>
        <p:spPr/>
        <p:txBody>
          <a:bodyPr/>
          <a:lstStyle/>
          <a:p>
            <a:fld id="{086FBE57-4E98-4978-8DF5-11C1EFF65C3C}" type="slidenum">
              <a:rPr lang="en-US" smtClean="0"/>
              <a:t>2</a:t>
            </a:fld>
            <a:endParaRPr lang="en-US"/>
          </a:p>
        </p:txBody>
      </p:sp>
    </p:spTree>
    <p:extLst>
      <p:ext uri="{BB962C8B-B14F-4D97-AF65-F5344CB8AC3E}">
        <p14:creationId xmlns:p14="http://schemas.microsoft.com/office/powerpoint/2010/main" val="2218822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Jan – This landing page has a two-minute video that abbreviates “how to get licensed”.  This would be a great video to share in your classes, when teaching a capstone course, when doing a field seminar, or as a “gift” to your graduates.</a:t>
            </a:r>
          </a:p>
          <a:p>
            <a:endParaRPr lang="en-US" dirty="0"/>
          </a:p>
          <a:p>
            <a:r>
              <a:rPr lang="en-US" dirty="0"/>
              <a:t>The Candidate Handbook (downloadable for free) has the expanded version of the 10 steps to get licensed.  See page 4 of the handbook.  Use this resource if you are doing a license prep course!  It’s free!  </a:t>
            </a:r>
          </a:p>
        </p:txBody>
      </p:sp>
      <p:sp>
        <p:nvSpPr>
          <p:cNvPr id="4" name="Slide Number Placeholder 3"/>
          <p:cNvSpPr>
            <a:spLocks noGrp="1"/>
          </p:cNvSpPr>
          <p:nvPr>
            <p:ph type="sldNum" sz="quarter" idx="5"/>
          </p:nvPr>
        </p:nvSpPr>
        <p:spPr/>
        <p:txBody>
          <a:bodyPr/>
          <a:lstStyle/>
          <a:p>
            <a:fld id="{3DAD8B7A-7D27-40FF-B133-D59F47A8D6F5}" type="slidenum">
              <a:rPr lang="en-US" smtClean="0"/>
              <a:t>3</a:t>
            </a:fld>
            <a:endParaRPr lang="en-US"/>
          </a:p>
        </p:txBody>
      </p:sp>
    </p:spTree>
    <p:extLst>
      <p:ext uri="{BB962C8B-B14F-4D97-AF65-F5344CB8AC3E}">
        <p14:creationId xmlns:p14="http://schemas.microsoft.com/office/powerpoint/2010/main" val="1769879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Jan</a:t>
            </a:r>
          </a:p>
          <a:p>
            <a:pPr marL="171450" indent="-171450">
              <a:lnSpc>
                <a:spcPct val="150000"/>
              </a:lnSpc>
              <a:buFont typeface="Arial" panose="020B0604020202020204" pitchFamily="34" charset="0"/>
              <a:buChar char="•"/>
            </a:pPr>
            <a:r>
              <a:rPr lang="en-US" dirty="0"/>
              <a:t>ASWB is one of the 3 pillar associations that collaborated on this Curricular Guide development.</a:t>
            </a:r>
          </a:p>
          <a:p>
            <a:pPr marL="171450" indent="-171450">
              <a:lnSpc>
                <a:spcPct val="150000"/>
              </a:lnSpc>
              <a:buFont typeface="Arial" panose="020B0604020202020204" pitchFamily="34" charset="0"/>
              <a:buChar char="•"/>
            </a:pPr>
            <a:r>
              <a:rPr lang="en-US" dirty="0"/>
              <a:t>Our members are the regulatory boards throughout North America and the U.S. territories.</a:t>
            </a:r>
          </a:p>
          <a:p>
            <a:pPr marL="171450" indent="-171450">
              <a:lnSpc>
                <a:spcPct val="150000"/>
              </a:lnSpc>
              <a:buFont typeface="Arial" panose="020B0604020202020204" pitchFamily="34" charset="0"/>
              <a:buChar char="•"/>
            </a:pPr>
            <a:r>
              <a:rPr lang="en-US" dirty="0"/>
              <a:t>The mission of ASWB encompasses support to the social work “regulatory community”.  In the broadest sense, social work educators are partners in the regulatory community as we all want to advance safe, competent, and ethical practice.</a:t>
            </a:r>
          </a:p>
        </p:txBody>
      </p:sp>
      <p:sp>
        <p:nvSpPr>
          <p:cNvPr id="4" name="Slide Number Placeholder 3"/>
          <p:cNvSpPr>
            <a:spLocks noGrp="1"/>
          </p:cNvSpPr>
          <p:nvPr>
            <p:ph type="sldNum" sz="quarter" idx="5"/>
          </p:nvPr>
        </p:nvSpPr>
        <p:spPr/>
        <p:txBody>
          <a:bodyPr/>
          <a:lstStyle/>
          <a:p>
            <a:pPr>
              <a:defRPr/>
            </a:pPr>
            <a:fld id="{4D053F71-0AC3-47A3-AC35-A6BE6CFD4849}" type="slidenum">
              <a:rPr lang="en-US" smtClean="0"/>
              <a:pPr>
                <a:defRPr/>
              </a:pPr>
              <a:t>5</a:t>
            </a:fld>
            <a:endParaRPr lang="en-US" dirty="0"/>
          </a:p>
        </p:txBody>
      </p:sp>
    </p:spTree>
    <p:extLst>
      <p:ext uri="{BB962C8B-B14F-4D97-AF65-F5344CB8AC3E}">
        <p14:creationId xmlns:p14="http://schemas.microsoft.com/office/powerpoint/2010/main" val="26828596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Nancy - This Guide a great resource for taking the social work high stakes exams and knowing how to plan your study prep.</a:t>
            </a:r>
          </a:p>
          <a:p>
            <a:r>
              <a:rPr lang="en-US" sz="1400" dirty="0"/>
              <a:t>ASWB Guide provides:</a:t>
            </a:r>
          </a:p>
          <a:p>
            <a:pPr marL="168343" indent="-168343">
              <a:buFont typeface="Arial" panose="020B0604020202020204" pitchFamily="34" charset="0"/>
              <a:buChar char="•"/>
            </a:pPr>
            <a:r>
              <a:rPr lang="en-US" sz="1400" dirty="0"/>
              <a:t>Tips on how to prepare for the exam</a:t>
            </a:r>
          </a:p>
          <a:p>
            <a:pPr marL="168343" indent="-168343">
              <a:buFont typeface="Arial" panose="020B0604020202020204" pitchFamily="34" charset="0"/>
              <a:buChar char="•"/>
            </a:pPr>
            <a:r>
              <a:rPr lang="en-US" sz="1400" dirty="0"/>
              <a:t>Explanation of how the exam questions are constructed</a:t>
            </a:r>
          </a:p>
          <a:p>
            <a:pPr marL="168343" indent="-168343">
              <a:buFont typeface="Arial" panose="020B0604020202020204" pitchFamily="34" charset="0"/>
              <a:buChar char="•"/>
            </a:pPr>
            <a:r>
              <a:rPr lang="en-US" sz="1400" dirty="0"/>
              <a:t>A couple sample exam questions from retired exams</a:t>
            </a:r>
          </a:p>
          <a:p>
            <a:pPr marL="617259" lvl="1" indent="-168343">
              <a:buFont typeface="Arial" panose="020B0604020202020204" pitchFamily="34" charset="0"/>
              <a:buChar char="•"/>
            </a:pPr>
            <a:r>
              <a:rPr lang="en-US" sz="1400" dirty="0"/>
              <a:t>Recall questions &amp; rationale</a:t>
            </a:r>
          </a:p>
          <a:p>
            <a:pPr marL="617259" lvl="1" indent="-168343">
              <a:buFont typeface="Arial" panose="020B0604020202020204" pitchFamily="34" charset="0"/>
              <a:buChar char="•"/>
            </a:pPr>
            <a:r>
              <a:rPr lang="en-US" sz="1400" dirty="0"/>
              <a:t>Application questions &amp; rationale</a:t>
            </a:r>
          </a:p>
          <a:p>
            <a:pPr marL="617259" lvl="1" indent="-168343">
              <a:buFont typeface="Arial" panose="020B0604020202020204" pitchFamily="34" charset="0"/>
              <a:buChar char="•"/>
            </a:pPr>
            <a:r>
              <a:rPr lang="en-US" sz="1400" dirty="0"/>
              <a:t>Reasoning questions ^ rationale</a:t>
            </a:r>
          </a:p>
          <a:p>
            <a:pPr marL="448915" lvl="1"/>
            <a:endParaRPr lang="en-US" sz="1400" dirty="0"/>
          </a:p>
          <a:p>
            <a:pPr marL="448915" lvl="1"/>
            <a:r>
              <a:rPr lang="en-US" sz="1400" dirty="0"/>
              <a:t>Lists the KSA’s (also available free on ASWB.org)</a:t>
            </a:r>
          </a:p>
          <a:p>
            <a:pPr marL="448915" lvl="1"/>
            <a:r>
              <a:rPr lang="en-US" sz="1400" dirty="0"/>
              <a:t>List of study materials/resources that have relevant information contained in the exams.</a:t>
            </a:r>
          </a:p>
          <a:p>
            <a:endParaRPr lang="en-US" sz="1400" dirty="0"/>
          </a:p>
        </p:txBody>
      </p:sp>
      <p:sp>
        <p:nvSpPr>
          <p:cNvPr id="4" name="Slide Number Placeholder 3"/>
          <p:cNvSpPr>
            <a:spLocks noGrp="1"/>
          </p:cNvSpPr>
          <p:nvPr>
            <p:ph type="sldNum" sz="quarter" idx="5"/>
          </p:nvPr>
        </p:nvSpPr>
        <p:spPr/>
        <p:txBody>
          <a:bodyPr/>
          <a:lstStyle/>
          <a:p>
            <a:pPr>
              <a:defRPr/>
            </a:pPr>
            <a:fld id="{4D053F71-0AC3-47A3-AC35-A6BE6CFD4849}" type="slidenum">
              <a:rPr lang="en-US" smtClean="0"/>
              <a:pPr>
                <a:defRPr/>
              </a:pPr>
              <a:t>33</a:t>
            </a:fld>
            <a:endParaRPr lang="en-US" dirty="0"/>
          </a:p>
        </p:txBody>
      </p:sp>
    </p:spTree>
    <p:extLst>
      <p:ext uri="{BB962C8B-B14F-4D97-AF65-F5344CB8AC3E}">
        <p14:creationId xmlns:p14="http://schemas.microsoft.com/office/powerpoint/2010/main" val="2733210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Nancy – Access these resources from ASWB.org.</a:t>
            </a:r>
          </a:p>
        </p:txBody>
      </p:sp>
      <p:sp>
        <p:nvSpPr>
          <p:cNvPr id="4" name="Slide Number Placeholder 3"/>
          <p:cNvSpPr>
            <a:spLocks noGrp="1"/>
          </p:cNvSpPr>
          <p:nvPr>
            <p:ph type="sldNum" sz="quarter" idx="10"/>
          </p:nvPr>
        </p:nvSpPr>
        <p:spPr/>
        <p:txBody>
          <a:bodyPr/>
          <a:lstStyle/>
          <a:p>
            <a:pPr>
              <a:defRPr/>
            </a:pPr>
            <a:fld id="{4D053F71-0AC3-47A3-AC35-A6BE6CFD4849}" type="slidenum">
              <a:rPr lang="en-US" smtClean="0"/>
              <a:pPr>
                <a:defRPr/>
              </a:pPr>
              <a:t>34</a:t>
            </a:fld>
            <a:endParaRPr lang="en-US" dirty="0"/>
          </a:p>
        </p:txBody>
      </p:sp>
    </p:spTree>
    <p:extLst>
      <p:ext uri="{BB962C8B-B14F-4D97-AF65-F5344CB8AC3E}">
        <p14:creationId xmlns:p14="http://schemas.microsoft.com/office/powerpoint/2010/main" val="1298205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58CACD51-BA95-45B9-A41C-A1C808F8E876}" type="datetimeFigureOut">
              <a:rPr lang="en-US" smtClean="0"/>
              <a:pPr/>
              <a:t>6/11/2021</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71BF5753-BB8C-4B2A-BF81-7995B5A4813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CACD51-BA95-45B9-A41C-A1C808F8E876}" type="datetimeFigureOut">
              <a:rPr lang="en-US" smtClean="0"/>
              <a:pPr/>
              <a:t>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F5753-BB8C-4B2A-BF81-7995B5A4813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58CACD51-BA95-45B9-A41C-A1C808F8E876}" type="datetimeFigureOut">
              <a:rPr lang="en-US" smtClean="0"/>
              <a:pPr/>
              <a:t>6/11/2021</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71BF5753-BB8C-4B2A-BF81-7995B5A4813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9C61021-781B-4456-B29A-D4113AC17D31}" type="datetimeFigureOut">
              <a:rPr lang="en-US" smtClean="0"/>
              <a:pPr/>
              <a:t>6/11/2021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EFFC13-C3B7-45D1-AE95-78C1BA1F9A0B}" type="slidenum">
              <a:rPr lang="en-US" smtClean="0"/>
              <a:pPr/>
              <a:t>‹#›</a:t>
            </a:fld>
            <a:endParaRPr lang="en-US" dirty="0"/>
          </a:p>
        </p:txBody>
      </p:sp>
    </p:spTree>
    <p:extLst>
      <p:ext uri="{BB962C8B-B14F-4D97-AF65-F5344CB8AC3E}">
        <p14:creationId xmlns:p14="http://schemas.microsoft.com/office/powerpoint/2010/main" val="24831205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9C61021-781B-4456-B29A-D4113AC17D31}" type="datetimeFigureOut">
              <a:rPr lang="en-US" smtClean="0"/>
              <a:pPr/>
              <a:t>6/11/2021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EFFC13-C3B7-45D1-AE95-78C1BA1F9A0B}" type="slidenum">
              <a:rPr lang="en-US" smtClean="0"/>
              <a:pPr/>
              <a:t>‹#›</a:t>
            </a:fld>
            <a:endParaRPr lang="en-US" dirty="0"/>
          </a:p>
        </p:txBody>
      </p:sp>
    </p:spTree>
    <p:extLst>
      <p:ext uri="{BB962C8B-B14F-4D97-AF65-F5344CB8AC3E}">
        <p14:creationId xmlns:p14="http://schemas.microsoft.com/office/powerpoint/2010/main" val="1292453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C61021-781B-4456-B29A-D4113AC17D31}" type="datetimeFigureOut">
              <a:rPr lang="en-US" smtClean="0"/>
              <a:pPr/>
              <a:t>6/11/2021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EFFC13-C3B7-45D1-AE95-78C1BA1F9A0B}" type="slidenum">
              <a:rPr lang="en-US" smtClean="0"/>
              <a:pPr/>
              <a:t>‹#›</a:t>
            </a:fld>
            <a:endParaRPr lang="en-US" dirty="0"/>
          </a:p>
        </p:txBody>
      </p:sp>
    </p:spTree>
    <p:extLst>
      <p:ext uri="{BB962C8B-B14F-4D97-AF65-F5344CB8AC3E}">
        <p14:creationId xmlns:p14="http://schemas.microsoft.com/office/powerpoint/2010/main" val="1041509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9C61021-781B-4456-B29A-D4113AC17D31}" type="datetimeFigureOut">
              <a:rPr lang="en-US" smtClean="0"/>
              <a:pPr/>
              <a:t>6/11/2021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EFFC13-C3B7-45D1-AE95-78C1BA1F9A0B}" type="slidenum">
              <a:rPr lang="en-US" smtClean="0"/>
              <a:pPr/>
              <a:t>‹#›</a:t>
            </a:fld>
            <a:endParaRPr lang="en-US" dirty="0"/>
          </a:p>
        </p:txBody>
      </p:sp>
    </p:spTree>
    <p:extLst>
      <p:ext uri="{BB962C8B-B14F-4D97-AF65-F5344CB8AC3E}">
        <p14:creationId xmlns:p14="http://schemas.microsoft.com/office/powerpoint/2010/main" val="20569704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9C61021-781B-4456-B29A-D4113AC17D31}" type="datetimeFigureOut">
              <a:rPr lang="en-US" smtClean="0"/>
              <a:pPr/>
              <a:t>6/11/2021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6EFFC13-C3B7-45D1-AE95-78C1BA1F9A0B}" type="slidenum">
              <a:rPr lang="en-US" smtClean="0"/>
              <a:pPr/>
              <a:t>‹#›</a:t>
            </a:fld>
            <a:endParaRPr lang="en-US" dirty="0"/>
          </a:p>
        </p:txBody>
      </p:sp>
    </p:spTree>
    <p:extLst>
      <p:ext uri="{BB962C8B-B14F-4D97-AF65-F5344CB8AC3E}">
        <p14:creationId xmlns:p14="http://schemas.microsoft.com/office/powerpoint/2010/main" val="7682565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9C61021-781B-4456-B29A-D4113AC17D31}" type="datetimeFigureOut">
              <a:rPr lang="en-US" smtClean="0"/>
              <a:pPr/>
              <a:t>6/11/2021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6EFFC13-C3B7-45D1-AE95-78C1BA1F9A0B}" type="slidenum">
              <a:rPr lang="en-US" smtClean="0"/>
              <a:pPr/>
              <a:t>‹#›</a:t>
            </a:fld>
            <a:endParaRPr lang="en-US" dirty="0"/>
          </a:p>
        </p:txBody>
      </p:sp>
    </p:spTree>
    <p:extLst>
      <p:ext uri="{BB962C8B-B14F-4D97-AF65-F5344CB8AC3E}">
        <p14:creationId xmlns:p14="http://schemas.microsoft.com/office/powerpoint/2010/main" val="7785370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C61021-781B-4456-B29A-D4113AC17D31}" type="datetimeFigureOut">
              <a:rPr lang="en-US" smtClean="0"/>
              <a:pPr/>
              <a:t>6/11/2021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6EFFC13-C3B7-45D1-AE95-78C1BA1F9A0B}" type="slidenum">
              <a:rPr lang="en-US" smtClean="0"/>
              <a:pPr/>
              <a:t>‹#›</a:t>
            </a:fld>
            <a:endParaRPr lang="en-US" dirty="0"/>
          </a:p>
        </p:txBody>
      </p:sp>
    </p:spTree>
    <p:extLst>
      <p:ext uri="{BB962C8B-B14F-4D97-AF65-F5344CB8AC3E}">
        <p14:creationId xmlns:p14="http://schemas.microsoft.com/office/powerpoint/2010/main" val="830982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C61021-781B-4456-B29A-D4113AC17D31}" type="datetimeFigureOut">
              <a:rPr lang="en-US" smtClean="0"/>
              <a:pPr/>
              <a:t>6/11/2021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EFFC13-C3B7-45D1-AE95-78C1BA1F9A0B}" type="slidenum">
              <a:rPr lang="en-US" smtClean="0"/>
              <a:pPr/>
              <a:t>‹#›</a:t>
            </a:fld>
            <a:endParaRPr lang="en-US" dirty="0"/>
          </a:p>
        </p:txBody>
      </p:sp>
    </p:spTree>
    <p:extLst>
      <p:ext uri="{BB962C8B-B14F-4D97-AF65-F5344CB8AC3E}">
        <p14:creationId xmlns:p14="http://schemas.microsoft.com/office/powerpoint/2010/main" val="1253570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58CACD51-BA95-45B9-A41C-A1C808F8E876}" type="datetimeFigureOut">
              <a:rPr lang="en-US" smtClean="0"/>
              <a:pPr/>
              <a:t>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1BF5753-BB8C-4B2A-BF81-7995B5A48135}"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C61021-781B-4456-B29A-D4113AC17D31}" type="datetimeFigureOut">
              <a:rPr lang="en-US" smtClean="0"/>
              <a:pPr/>
              <a:t>6/11/2021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EFFC13-C3B7-45D1-AE95-78C1BA1F9A0B}" type="slidenum">
              <a:rPr lang="en-US" smtClean="0"/>
              <a:pPr/>
              <a:t>‹#›</a:t>
            </a:fld>
            <a:endParaRPr lang="en-US" dirty="0"/>
          </a:p>
        </p:txBody>
      </p:sp>
    </p:spTree>
    <p:extLst>
      <p:ext uri="{BB962C8B-B14F-4D97-AF65-F5344CB8AC3E}">
        <p14:creationId xmlns:p14="http://schemas.microsoft.com/office/powerpoint/2010/main" val="15080393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9C61021-781B-4456-B29A-D4113AC17D31}" type="datetimeFigureOut">
              <a:rPr lang="en-US" smtClean="0"/>
              <a:pPr/>
              <a:t>6/11/2021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EFFC13-C3B7-45D1-AE95-78C1BA1F9A0B}" type="slidenum">
              <a:rPr lang="en-US" smtClean="0"/>
              <a:pPr/>
              <a:t>‹#›</a:t>
            </a:fld>
            <a:endParaRPr lang="en-US" dirty="0"/>
          </a:p>
        </p:txBody>
      </p:sp>
    </p:spTree>
    <p:extLst>
      <p:ext uri="{BB962C8B-B14F-4D97-AF65-F5344CB8AC3E}">
        <p14:creationId xmlns:p14="http://schemas.microsoft.com/office/powerpoint/2010/main" val="16686446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9C61021-781B-4456-B29A-D4113AC17D31}" type="datetimeFigureOut">
              <a:rPr lang="en-US" smtClean="0"/>
              <a:pPr/>
              <a:t>6/11/2021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EFFC13-C3B7-45D1-AE95-78C1BA1F9A0B}" type="slidenum">
              <a:rPr lang="en-US" smtClean="0"/>
              <a:pPr/>
              <a:t>‹#›</a:t>
            </a:fld>
            <a:endParaRPr lang="en-US" dirty="0"/>
          </a:p>
        </p:txBody>
      </p:sp>
    </p:spTree>
    <p:extLst>
      <p:ext uri="{BB962C8B-B14F-4D97-AF65-F5344CB8AC3E}">
        <p14:creationId xmlns:p14="http://schemas.microsoft.com/office/powerpoint/2010/main" val="28923518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790831B-8481-4CD4-8C6B-7CA9B3C4C3FB}" type="datetimeFigureOut">
              <a:rPr lang="en-US" smtClean="0"/>
              <a:t>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6354FB-B6FA-4490-97C0-FB267A0507DC}" type="slidenum">
              <a:rPr lang="en-US" smtClean="0"/>
              <a:t>‹#›</a:t>
            </a:fld>
            <a:endParaRPr lang="en-US"/>
          </a:p>
        </p:txBody>
      </p:sp>
    </p:spTree>
    <p:extLst>
      <p:ext uri="{BB962C8B-B14F-4D97-AF65-F5344CB8AC3E}">
        <p14:creationId xmlns:p14="http://schemas.microsoft.com/office/powerpoint/2010/main" val="29010842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90831B-8481-4CD4-8C6B-7CA9B3C4C3FB}" type="datetimeFigureOut">
              <a:rPr lang="en-US" smtClean="0"/>
              <a:t>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6354FB-B6FA-4490-97C0-FB267A0507DC}" type="slidenum">
              <a:rPr lang="en-US" smtClean="0"/>
              <a:t>‹#›</a:t>
            </a:fld>
            <a:endParaRPr lang="en-US"/>
          </a:p>
        </p:txBody>
      </p:sp>
    </p:spTree>
    <p:extLst>
      <p:ext uri="{BB962C8B-B14F-4D97-AF65-F5344CB8AC3E}">
        <p14:creationId xmlns:p14="http://schemas.microsoft.com/office/powerpoint/2010/main" val="99459781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790831B-8481-4CD4-8C6B-7CA9B3C4C3FB}" type="datetimeFigureOut">
              <a:rPr lang="en-US" smtClean="0"/>
              <a:t>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6354FB-B6FA-4490-97C0-FB267A0507DC}" type="slidenum">
              <a:rPr lang="en-US" smtClean="0"/>
              <a:t>‹#›</a:t>
            </a:fld>
            <a:endParaRPr lang="en-US"/>
          </a:p>
        </p:txBody>
      </p:sp>
    </p:spTree>
    <p:extLst>
      <p:ext uri="{BB962C8B-B14F-4D97-AF65-F5344CB8AC3E}">
        <p14:creationId xmlns:p14="http://schemas.microsoft.com/office/powerpoint/2010/main" val="272213575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790831B-8481-4CD4-8C6B-7CA9B3C4C3FB}" type="datetimeFigureOut">
              <a:rPr lang="en-US" smtClean="0"/>
              <a:t>6/11/2021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6354FB-B6FA-4490-97C0-FB267A0507DC}" type="slidenum">
              <a:rPr lang="en-US" smtClean="0"/>
              <a:t>‹#›</a:t>
            </a:fld>
            <a:endParaRPr lang="en-US"/>
          </a:p>
        </p:txBody>
      </p:sp>
    </p:spTree>
    <p:extLst>
      <p:ext uri="{BB962C8B-B14F-4D97-AF65-F5344CB8AC3E}">
        <p14:creationId xmlns:p14="http://schemas.microsoft.com/office/powerpoint/2010/main" val="403971371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790831B-8481-4CD4-8C6B-7CA9B3C4C3FB}" type="datetimeFigureOut">
              <a:rPr lang="en-US" smtClean="0"/>
              <a:t>6/11/2021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6354FB-B6FA-4490-97C0-FB267A0507DC}" type="slidenum">
              <a:rPr lang="en-US" smtClean="0"/>
              <a:t>‹#›</a:t>
            </a:fld>
            <a:endParaRPr lang="en-US"/>
          </a:p>
        </p:txBody>
      </p:sp>
    </p:spTree>
    <p:extLst>
      <p:ext uri="{BB962C8B-B14F-4D97-AF65-F5344CB8AC3E}">
        <p14:creationId xmlns:p14="http://schemas.microsoft.com/office/powerpoint/2010/main" val="336440507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790831B-8481-4CD4-8C6B-7CA9B3C4C3FB}" type="datetimeFigureOut">
              <a:rPr lang="en-US" smtClean="0"/>
              <a:t>6/11/2021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6354FB-B6FA-4490-97C0-FB267A0507DC}" type="slidenum">
              <a:rPr lang="en-US" smtClean="0"/>
              <a:t>‹#›</a:t>
            </a:fld>
            <a:endParaRPr lang="en-US"/>
          </a:p>
        </p:txBody>
      </p:sp>
    </p:spTree>
    <p:extLst>
      <p:ext uri="{BB962C8B-B14F-4D97-AF65-F5344CB8AC3E}">
        <p14:creationId xmlns:p14="http://schemas.microsoft.com/office/powerpoint/2010/main" val="281211970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90831B-8481-4CD4-8C6B-7CA9B3C4C3FB}" type="datetimeFigureOut">
              <a:rPr lang="en-US" smtClean="0"/>
              <a:t>6/11/2021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6354FB-B6FA-4490-97C0-FB267A0507DC}" type="slidenum">
              <a:rPr lang="en-US" smtClean="0"/>
              <a:t>‹#›</a:t>
            </a:fld>
            <a:endParaRPr lang="en-US"/>
          </a:p>
        </p:txBody>
      </p:sp>
    </p:spTree>
    <p:extLst>
      <p:ext uri="{BB962C8B-B14F-4D97-AF65-F5344CB8AC3E}">
        <p14:creationId xmlns:p14="http://schemas.microsoft.com/office/powerpoint/2010/main" val="1387146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58CACD51-BA95-45B9-A41C-A1C808F8E876}" type="datetimeFigureOut">
              <a:rPr lang="en-US" smtClean="0"/>
              <a:pPr/>
              <a:t>6/11/2021</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1BF5753-BB8C-4B2A-BF81-7995B5A48135}"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790831B-8481-4CD4-8C6B-7CA9B3C4C3FB}" type="datetimeFigureOut">
              <a:rPr lang="en-US" smtClean="0"/>
              <a:t>6/11/2021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6354FB-B6FA-4490-97C0-FB267A0507DC}" type="slidenum">
              <a:rPr lang="en-US" smtClean="0"/>
              <a:t>‹#›</a:t>
            </a:fld>
            <a:endParaRPr lang="en-US"/>
          </a:p>
        </p:txBody>
      </p:sp>
    </p:spTree>
    <p:extLst>
      <p:ext uri="{BB962C8B-B14F-4D97-AF65-F5344CB8AC3E}">
        <p14:creationId xmlns:p14="http://schemas.microsoft.com/office/powerpoint/2010/main" val="230801426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790831B-8481-4CD4-8C6B-7CA9B3C4C3FB}" type="datetimeFigureOut">
              <a:rPr lang="en-US" smtClean="0"/>
              <a:t>6/11/2021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6354FB-B6FA-4490-97C0-FB267A0507DC}" type="slidenum">
              <a:rPr lang="en-US" smtClean="0"/>
              <a:t>‹#›</a:t>
            </a:fld>
            <a:endParaRPr lang="en-US"/>
          </a:p>
        </p:txBody>
      </p:sp>
    </p:spTree>
    <p:extLst>
      <p:ext uri="{BB962C8B-B14F-4D97-AF65-F5344CB8AC3E}">
        <p14:creationId xmlns:p14="http://schemas.microsoft.com/office/powerpoint/2010/main" val="423800315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90831B-8481-4CD4-8C6B-7CA9B3C4C3FB}" type="datetimeFigureOut">
              <a:rPr lang="en-US" smtClean="0"/>
              <a:t>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6354FB-B6FA-4490-97C0-FB267A0507DC}" type="slidenum">
              <a:rPr lang="en-US" smtClean="0"/>
              <a:t>‹#›</a:t>
            </a:fld>
            <a:endParaRPr lang="en-US"/>
          </a:p>
        </p:txBody>
      </p:sp>
    </p:spTree>
    <p:extLst>
      <p:ext uri="{BB962C8B-B14F-4D97-AF65-F5344CB8AC3E}">
        <p14:creationId xmlns:p14="http://schemas.microsoft.com/office/powerpoint/2010/main" val="28772090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90831B-8481-4CD4-8C6B-7CA9B3C4C3FB}" type="datetimeFigureOut">
              <a:rPr lang="en-US" smtClean="0"/>
              <a:t>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6354FB-B6FA-4490-97C0-FB267A0507DC}" type="slidenum">
              <a:rPr lang="en-US" smtClean="0"/>
              <a:t>‹#›</a:t>
            </a:fld>
            <a:endParaRPr lang="en-US"/>
          </a:p>
        </p:txBody>
      </p:sp>
    </p:spTree>
    <p:extLst>
      <p:ext uri="{BB962C8B-B14F-4D97-AF65-F5344CB8AC3E}">
        <p14:creationId xmlns:p14="http://schemas.microsoft.com/office/powerpoint/2010/main" val="2298449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58CACD51-BA95-45B9-A41C-A1C808F8E876}" type="datetimeFigureOut">
              <a:rPr lang="en-US" smtClean="0"/>
              <a:pPr/>
              <a:t>6/11/2021</a:t>
            </a:fld>
            <a:endParaRPr lang="en-US"/>
          </a:p>
        </p:txBody>
      </p:sp>
      <p:sp>
        <p:nvSpPr>
          <p:cNvPr id="10" name="Slide Number Placeholder 9"/>
          <p:cNvSpPr>
            <a:spLocks noGrp="1"/>
          </p:cNvSpPr>
          <p:nvPr>
            <p:ph type="sldNum" sz="quarter" idx="16"/>
          </p:nvPr>
        </p:nvSpPr>
        <p:spPr/>
        <p:txBody>
          <a:bodyPr rtlCol="0"/>
          <a:lstStyle/>
          <a:p>
            <a:fld id="{71BF5753-BB8C-4B2A-BF81-7995B5A48135}"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58CACD51-BA95-45B9-A41C-A1C808F8E876}" type="datetimeFigureOut">
              <a:rPr lang="en-US" smtClean="0"/>
              <a:pPr/>
              <a:t>6/11/2021</a:t>
            </a:fld>
            <a:endParaRPr lang="en-US"/>
          </a:p>
        </p:txBody>
      </p:sp>
      <p:sp>
        <p:nvSpPr>
          <p:cNvPr id="12" name="Slide Number Placeholder 11"/>
          <p:cNvSpPr>
            <a:spLocks noGrp="1"/>
          </p:cNvSpPr>
          <p:nvPr>
            <p:ph type="sldNum" sz="quarter" idx="16"/>
          </p:nvPr>
        </p:nvSpPr>
        <p:spPr/>
        <p:txBody>
          <a:bodyPr rtlCol="0"/>
          <a:lstStyle/>
          <a:p>
            <a:fld id="{71BF5753-BB8C-4B2A-BF81-7995B5A48135}"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58CACD51-BA95-45B9-A41C-A1C808F8E876}" type="datetimeFigureOut">
              <a:rPr lang="en-US" smtClean="0"/>
              <a:pPr/>
              <a:t>6/11/2021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71BF5753-BB8C-4B2A-BF81-7995B5A4813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CACD51-BA95-45B9-A41C-A1C808F8E876}" type="datetimeFigureOut">
              <a:rPr lang="en-US" smtClean="0"/>
              <a:pPr/>
              <a:t>6/11/2021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71BF5753-BB8C-4B2A-BF81-7995B5A4813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58CACD51-BA95-45B9-A41C-A1C808F8E876}" type="datetimeFigureOut">
              <a:rPr lang="en-US" smtClean="0"/>
              <a:pPr/>
              <a:t>6/11/2021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71BF5753-BB8C-4B2A-BF81-7995B5A48135}"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58CACD51-BA95-45B9-A41C-A1C808F8E876}" type="datetimeFigureOut">
              <a:rPr lang="en-US" smtClean="0"/>
              <a:pPr/>
              <a:t>6/11/2021</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71BF5753-BB8C-4B2A-BF81-7995B5A48135}"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58CACD51-BA95-45B9-A41C-A1C808F8E876}" type="datetimeFigureOut">
              <a:rPr lang="en-US" smtClean="0"/>
              <a:pPr/>
              <a:t>6/11/2021</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1BF5753-BB8C-4B2A-BF81-7995B5A4813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C61021-781B-4456-B29A-D4113AC17D31}" type="datetimeFigureOut">
              <a:rPr lang="en-US" smtClean="0"/>
              <a:pPr/>
              <a:t>6/11/2021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EFFC13-C3B7-45D1-AE95-78C1BA1F9A0B}" type="slidenum">
              <a:rPr lang="en-US" smtClean="0"/>
              <a:pPr/>
              <a:t>‹#›</a:t>
            </a:fld>
            <a:endParaRPr lang="en-US" dirty="0"/>
          </a:p>
        </p:txBody>
      </p:sp>
    </p:spTree>
    <p:extLst>
      <p:ext uri="{BB962C8B-B14F-4D97-AF65-F5344CB8AC3E}">
        <p14:creationId xmlns:p14="http://schemas.microsoft.com/office/powerpoint/2010/main" val="426819060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90831B-8481-4CD4-8C6B-7CA9B3C4C3FB}" type="datetimeFigureOut">
              <a:rPr lang="en-US" smtClean="0"/>
              <a:t>6/11/2021</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6354FB-B6FA-4490-97C0-FB267A0507DC}" type="slidenum">
              <a:rPr lang="en-US" smtClean="0"/>
              <a:t>‹#›</a:t>
            </a:fld>
            <a:endParaRPr lang="en-US"/>
          </a:p>
        </p:txBody>
      </p:sp>
    </p:spTree>
    <p:extLst>
      <p:ext uri="{BB962C8B-B14F-4D97-AF65-F5344CB8AC3E}">
        <p14:creationId xmlns:p14="http://schemas.microsoft.com/office/powerpoint/2010/main" val="135922307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socialwork.wayne.edu/ce/licensureexa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hyperlink" Target="https://socialwork.wayne.edu/alumni/mentorprogra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aswb.org/exam-candidates/"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5.tmp"/></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www.youtube.com/channel/UCN3MVOyj9uS5x_Npghc9dYg" TargetMode="External"/><Relationship Id="rId13" Type="http://schemas.openxmlformats.org/officeDocument/2006/relationships/hyperlink" Target="https://www.amazon.com/gp/product/0826147178/ref=ppx_yo_dt_b_asin_image_o05_s00?ie=UTF8&amp;psc=1" TargetMode="External"/><Relationship Id="rId3" Type="http://schemas.openxmlformats.org/officeDocument/2006/relationships/hyperlink" Target="https://ebookcentral.proquest.com/lib/wayne/detail.action?docID=5108153\" TargetMode="External"/><Relationship Id="rId7" Type="http://schemas.openxmlformats.org/officeDocument/2006/relationships/hyperlink" Target="https://www.facebook.com/groups/2100003930221912" TargetMode="External"/><Relationship Id="rId12" Type="http://schemas.openxmlformats.org/officeDocument/2006/relationships/hyperlink" Target="https://forms.wayne.edu/570289c2a6e90" TargetMode="External"/><Relationship Id="rId2" Type="http://schemas.openxmlformats.org/officeDocument/2006/relationships/hyperlink" Target="https://elibrary.wayne.edu/record=b5400519~S47" TargetMode="External"/><Relationship Id="rId1" Type="http://schemas.openxmlformats.org/officeDocument/2006/relationships/slideLayout" Target="../slideLayouts/slideLayout2.xml"/><Relationship Id="rId6" Type="http://schemas.openxmlformats.org/officeDocument/2006/relationships/hyperlink" Target="https://www.facebook.com/groups/btrdc" TargetMode="External"/><Relationship Id="rId11" Type="http://schemas.openxmlformats.org/officeDocument/2006/relationships/hyperlink" Target="https://www.facebook.com/passitpro/" TargetMode="External"/><Relationship Id="rId5" Type="http://schemas.openxmlformats.org/officeDocument/2006/relationships/hyperlink" Target="https://www.facebook.com/groups/125915564815604" TargetMode="External"/><Relationship Id="rId15" Type="http://schemas.openxmlformats.org/officeDocument/2006/relationships/hyperlink" Target="https://www.amazon.com/gp/product/1423222687/ref=ppx_yo_dt_b_asin_image_o05_s00?ie=UTF8&amp;psc=1" TargetMode="External"/><Relationship Id="rId10" Type="http://schemas.openxmlformats.org/officeDocument/2006/relationships/hyperlink" Target="https://www.pocketprep.com/exams/aswb-lcsw/" TargetMode="External"/><Relationship Id="rId4" Type="http://schemas.openxmlformats.org/officeDocument/2006/relationships/hyperlink" Target="https://aatbs.com/social-work-clinical-exam-prep-package-self-study" TargetMode="External"/><Relationship Id="rId9" Type="http://schemas.openxmlformats.org/officeDocument/2006/relationships/hyperlink" Target="https://www.aswb.org/wp-content/uploads/2017/04/2018-Clinical.pdf" TargetMode="External"/><Relationship Id="rId14" Type="http://schemas.openxmlformats.org/officeDocument/2006/relationships/hyperlink" Target="https://www.amazon.com/gp/product/0826134343/ref=ppx_yo_dt_b_asin_title_o05_s01?ie=UTF8&amp;psc=1"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384" y="1641772"/>
            <a:ext cx="7230291" cy="460613"/>
          </a:xfrm>
        </p:spPr>
        <p:txBody>
          <a:bodyPr>
            <a:normAutofit fontScale="90000"/>
          </a:bodyPr>
          <a:lstStyle/>
          <a:p>
            <a:endParaRPr lang="en-US" dirty="0"/>
          </a:p>
        </p:txBody>
      </p:sp>
      <p:sp>
        <p:nvSpPr>
          <p:cNvPr id="3" name="Content Placeholder 2"/>
          <p:cNvSpPr>
            <a:spLocks noGrp="1"/>
          </p:cNvSpPr>
          <p:nvPr>
            <p:ph idx="1"/>
          </p:nvPr>
        </p:nvSpPr>
        <p:spPr>
          <a:xfrm>
            <a:off x="457200" y="1600200"/>
            <a:ext cx="8229600" cy="5029200"/>
          </a:xfrm>
        </p:spPr>
        <p:txBody>
          <a:bodyPr/>
          <a:lstStyle/>
          <a:p>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endParaRPr lang="en-US" dirty="0"/>
          </a:p>
        </p:txBody>
      </p:sp>
      <p:sp>
        <p:nvSpPr>
          <p:cNvPr id="4" name="Rectangle 3"/>
          <p:cNvSpPr/>
          <p:nvPr/>
        </p:nvSpPr>
        <p:spPr>
          <a:xfrm>
            <a:off x="228600" y="2828836"/>
            <a:ext cx="8458200" cy="4247317"/>
          </a:xfrm>
          <a:prstGeom prst="rect">
            <a:avLst/>
          </a:prstGeom>
        </p:spPr>
        <p:txBody>
          <a:bodyPr wrap="square">
            <a:sp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Thursday, June 10, 2020    12:00pm to 1:30pm   Zoom Meeting</a:t>
            </a:r>
            <a:br>
              <a:rPr lang="en-US" dirty="0"/>
            </a:br>
            <a:r>
              <a:rPr lang="en-US" dirty="0"/>
              <a:t/>
            </a:r>
            <a:br>
              <a:rPr lang="en-US" dirty="0"/>
            </a:br>
            <a:endParaRPr lang="en-US" dirty="0"/>
          </a:p>
        </p:txBody>
      </p:sp>
      <p:pic>
        <p:nvPicPr>
          <p:cNvPr id="1028" name="Picture 4" descr="https://mac.wayne.edu/images/sw_horz_colo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7" y="156623"/>
            <a:ext cx="8201025" cy="18912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socialwork.wayne.edu/career-resources/events/aswb_exam_prep_panel_email.jpg">
            <a:extLst>
              <a:ext uri="{FF2B5EF4-FFF2-40B4-BE49-F238E27FC236}">
                <a16:creationId xmlns:a16="http://schemas.microsoft.com/office/drawing/2014/main" id="{3615B423-E425-4976-AD07-DD81E7EBF9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2185609"/>
            <a:ext cx="7044146" cy="38583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4458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normAutofit fontScale="90000"/>
          </a:bodyPr>
          <a:lstStyle/>
          <a:p>
            <a:pPr eaLnBrk="1" hangingPunct="1">
              <a:defRPr/>
            </a:pPr>
            <a:r>
              <a:rPr lang="en-US" dirty="0">
                <a:solidFill>
                  <a:schemeClr val="tx1"/>
                </a:solidFill>
              </a:rPr>
              <a:t>Accountability: </a:t>
            </a:r>
            <a:r>
              <a:rPr lang="en-US" sz="2800" dirty="0">
                <a:solidFill>
                  <a:schemeClr val="tx1"/>
                </a:solidFill>
              </a:rPr>
              <a:t>Responsibility and Professional Role</a:t>
            </a:r>
          </a:p>
        </p:txBody>
      </p:sp>
      <p:sp>
        <p:nvSpPr>
          <p:cNvPr id="12291" name="Content Placeholder 2"/>
          <p:cNvSpPr>
            <a:spLocks noGrp="1"/>
          </p:cNvSpPr>
          <p:nvPr>
            <p:ph idx="1"/>
          </p:nvPr>
        </p:nvSpPr>
        <p:spPr>
          <a:xfrm>
            <a:off x="304800" y="2133600"/>
            <a:ext cx="8650288" cy="4114800"/>
          </a:xfrm>
        </p:spPr>
        <p:txBody>
          <a:bodyPr>
            <a:normAutofit lnSpcReduction="10000"/>
          </a:bodyPr>
          <a:lstStyle/>
          <a:p>
            <a:pPr eaLnBrk="1" hangingPunct="1">
              <a:spcAft>
                <a:spcPts val="1200"/>
              </a:spcAft>
            </a:pPr>
            <a:r>
              <a:rPr lang="en-US" sz="2800" dirty="0">
                <a:solidFill>
                  <a:schemeClr val="tx1"/>
                </a:solidFill>
                <a:cs typeface="Tahoma" pitchFamily="34" charset="0"/>
              </a:rPr>
              <a:t>Taking responsibility for your license</a:t>
            </a:r>
          </a:p>
          <a:p>
            <a:pPr eaLnBrk="1" hangingPunct="1">
              <a:spcAft>
                <a:spcPts val="1200"/>
              </a:spcAft>
            </a:pPr>
            <a:r>
              <a:rPr lang="en-US" sz="2800" dirty="0">
                <a:solidFill>
                  <a:schemeClr val="tx1"/>
                </a:solidFill>
                <a:cs typeface="Tahoma" pitchFamily="34" charset="0"/>
              </a:rPr>
              <a:t>Be mindful of laws, rules, expectations</a:t>
            </a:r>
          </a:p>
          <a:p>
            <a:pPr eaLnBrk="1" hangingPunct="1">
              <a:spcAft>
                <a:spcPts val="1200"/>
              </a:spcAft>
            </a:pPr>
            <a:r>
              <a:rPr lang="en-US" sz="2800" dirty="0">
                <a:solidFill>
                  <a:schemeClr val="tx1"/>
                </a:solidFill>
                <a:cs typeface="Tahoma" pitchFamily="34" charset="0"/>
              </a:rPr>
              <a:t>Know who you are and the inter-play with who you are working with </a:t>
            </a:r>
          </a:p>
          <a:p>
            <a:pPr eaLnBrk="1" hangingPunct="1">
              <a:spcAft>
                <a:spcPts val="1200"/>
              </a:spcAft>
            </a:pPr>
            <a:r>
              <a:rPr lang="en-US" sz="2800" dirty="0">
                <a:solidFill>
                  <a:schemeClr val="tx1"/>
                </a:solidFill>
                <a:cs typeface="Tahoma" pitchFamily="34" charset="0"/>
              </a:rPr>
              <a:t>Self monitor for capacity to work</a:t>
            </a:r>
          </a:p>
          <a:p>
            <a:pPr eaLnBrk="1" hangingPunct="1">
              <a:spcAft>
                <a:spcPts val="1200"/>
              </a:spcAft>
            </a:pPr>
            <a:r>
              <a:rPr lang="en-US" sz="2800" dirty="0">
                <a:solidFill>
                  <a:schemeClr val="tx1"/>
                </a:solidFill>
                <a:cs typeface="Tahoma" pitchFamily="34" charset="0"/>
              </a:rPr>
              <a:t>Commitment to ongoing professional development – targeted to include knowledge, skills and abilities</a:t>
            </a:r>
          </a:p>
          <a:p>
            <a:pPr eaLnBrk="1" hangingPunct="1"/>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8900" dirty="0"/>
              <a:t>Panelists</a:t>
            </a:r>
            <a:r>
              <a:rPr lang="en-US" dirty="0"/>
              <a:t/>
            </a:r>
            <a:br>
              <a:rPr lang="en-US" dirty="0"/>
            </a:br>
            <a:endParaRPr lang="en-US" dirty="0"/>
          </a:p>
        </p:txBody>
      </p:sp>
      <p:sp>
        <p:nvSpPr>
          <p:cNvPr id="3" name="Content Placeholder 2"/>
          <p:cNvSpPr>
            <a:spLocks noGrp="1"/>
          </p:cNvSpPr>
          <p:nvPr>
            <p:ph idx="1"/>
          </p:nvPr>
        </p:nvSpPr>
        <p:spPr>
          <a:xfrm>
            <a:off x="76200" y="990600"/>
            <a:ext cx="8915400" cy="5715000"/>
          </a:xfrm>
        </p:spPr>
        <p:txBody>
          <a:bodyPr>
            <a:normAutofit fontScale="47500" lnSpcReduction="20000"/>
          </a:bodyPr>
          <a:lstStyle/>
          <a:p>
            <a:pPr marL="0" indent="0">
              <a:buNone/>
            </a:pPr>
            <a:r>
              <a:rPr lang="en-US" b="1" dirty="0"/>
              <a:t>Sara Berlin, MSW 2020</a:t>
            </a:r>
            <a:endParaRPr lang="en-US" dirty="0"/>
          </a:p>
          <a:p>
            <a:r>
              <a:rPr lang="en-US" dirty="0"/>
              <a:t>School Social Worker, Detroit Public Schools Community District</a:t>
            </a:r>
          </a:p>
          <a:p>
            <a:pPr lvl="0"/>
            <a:r>
              <a:rPr lang="en-US" dirty="0"/>
              <a:t>Passed Exam January 19, 2021 - Clinical Exam </a:t>
            </a:r>
          </a:p>
          <a:p>
            <a:pPr lvl="0"/>
            <a:r>
              <a:rPr lang="en-US" dirty="0"/>
              <a:t>Sara’s professional experience is made up of working with children K-12 in multiple settings. Her specialty is children with trauma and emotional impairments. She currently works at a school in Special Education, consisting mostly of social-emotional learning and assessments. </a:t>
            </a:r>
          </a:p>
          <a:p>
            <a:r>
              <a:rPr lang="en-US" b="1" dirty="0"/>
              <a:t> </a:t>
            </a:r>
            <a:endParaRPr lang="en-US" dirty="0"/>
          </a:p>
          <a:p>
            <a:pPr marL="0" indent="0">
              <a:buNone/>
            </a:pPr>
            <a:r>
              <a:rPr lang="en-US" b="1" dirty="0"/>
              <a:t>Carolyn Chambers, MSW 2017</a:t>
            </a:r>
            <a:endParaRPr lang="en-US" dirty="0"/>
          </a:p>
          <a:p>
            <a:r>
              <a:rPr lang="en-US" dirty="0"/>
              <a:t>Clinical Therapist, Macomb Family Services</a:t>
            </a:r>
          </a:p>
          <a:p>
            <a:pPr lvl="0"/>
            <a:r>
              <a:rPr lang="en-US" dirty="0"/>
              <a:t>Passed Exam November 2018, Clinical</a:t>
            </a:r>
          </a:p>
          <a:p>
            <a:pPr lvl="0"/>
            <a:r>
              <a:rPr lang="en-US" dirty="0"/>
              <a:t>As a clinical social worker, Carolyn has worked in community mental health with adults, inpatient psychiatric with adults and children, and outpatient counseling with adults and children.</a:t>
            </a:r>
          </a:p>
          <a:p>
            <a:r>
              <a:rPr lang="en-US" dirty="0"/>
              <a:t> </a:t>
            </a:r>
          </a:p>
          <a:p>
            <a:pPr marL="0" indent="0">
              <a:buNone/>
            </a:pPr>
            <a:r>
              <a:rPr lang="en-US" b="1" dirty="0"/>
              <a:t>Lawrence Robinson Jr., MSW 2018</a:t>
            </a:r>
            <a:endParaRPr lang="en-US" dirty="0"/>
          </a:p>
          <a:p>
            <a:r>
              <a:rPr lang="en-US" dirty="0"/>
              <a:t>Academic Advisor II - Wayne State University School of Social Work</a:t>
            </a:r>
          </a:p>
          <a:p>
            <a:pPr lvl="0"/>
            <a:r>
              <a:rPr lang="en-US" dirty="0"/>
              <a:t>Passed the Clinical Social Work Licensure exam on February 3rd, 2021</a:t>
            </a:r>
          </a:p>
          <a:p>
            <a:pPr lvl="0"/>
            <a:r>
              <a:rPr lang="en-US" dirty="0"/>
              <a:t>Since earning my MSW degree in May 2018, my work experience has consisted of counseling university and K-12 students, along with providing psychotherapy services to youth and families.</a:t>
            </a:r>
          </a:p>
          <a:p>
            <a:pPr fontAlgn="base"/>
            <a:r>
              <a:rPr lang="en-US" dirty="0"/>
              <a:t> </a:t>
            </a:r>
          </a:p>
          <a:p>
            <a:pPr marL="0" indent="0" fontAlgn="base">
              <a:buNone/>
            </a:pPr>
            <a:r>
              <a:rPr lang="en-US" b="1" dirty="0"/>
              <a:t>Jeffrey Williams, MSW 2016</a:t>
            </a:r>
            <a:endParaRPr lang="en-US" dirty="0"/>
          </a:p>
          <a:p>
            <a:pPr fontAlgn="base"/>
            <a:r>
              <a:rPr lang="en-US" dirty="0"/>
              <a:t>Assistant director of mental health and wellness, University of Tennessee, athletic department.</a:t>
            </a:r>
          </a:p>
          <a:p>
            <a:pPr lvl="0" fontAlgn="base"/>
            <a:r>
              <a:rPr lang="en-US" dirty="0"/>
              <a:t>Passed the exam in November of 2020, clinical</a:t>
            </a:r>
          </a:p>
          <a:p>
            <a:pPr lvl="0" fontAlgn="base"/>
            <a:r>
              <a:rPr lang="en-US" dirty="0"/>
              <a:t>Has gained a great  deal of Clinical  experience  through Community mental health, private practice, and as a school social worker.  Provided individual , family, and group therapy to many different  populations. currently provides mental health services to college athletes. Received training through Wayne County in the Trauma Focus Cognitive Behavior therapy model.</a:t>
            </a:r>
          </a:p>
          <a:p>
            <a:endParaRPr lang="en-US" dirty="0"/>
          </a:p>
        </p:txBody>
      </p:sp>
    </p:spTree>
    <p:extLst>
      <p:ext uri="{BB962C8B-B14F-4D97-AF65-F5344CB8AC3E}">
        <p14:creationId xmlns:p14="http://schemas.microsoft.com/office/powerpoint/2010/main" val="1558294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017270" y="2743200"/>
            <a:ext cx="7477443" cy="1673225"/>
          </a:xfrm>
        </p:spPr>
        <p:txBody>
          <a:bodyPr vert="horz" lIns="91440" tIns="45720" rIns="91440" bIns="45720" anchor="t">
            <a:normAutofit/>
          </a:bodyPr>
          <a:lstStyle/>
          <a:p>
            <a:pPr algn="ctr"/>
            <a:r>
              <a:rPr lang="en-US" sz="6600" b="1" dirty="0"/>
              <a:t>Sara Berlin</a:t>
            </a:r>
          </a:p>
        </p:txBody>
      </p:sp>
      <p:sp>
        <p:nvSpPr>
          <p:cNvPr id="3" name="Title 2"/>
          <p:cNvSpPr>
            <a:spLocks noGrp="1"/>
          </p:cNvSpPr>
          <p:nvPr>
            <p:ph type="title"/>
          </p:nvPr>
        </p:nvSpPr>
        <p:spPr/>
        <p:txBody>
          <a:bodyPr vert="horz" lIns="91440" tIns="45720" rIns="91440" bIns="45720" anchor="ctr">
            <a:normAutofit fontScale="90000"/>
          </a:bodyPr>
          <a:lstStyle/>
          <a:p>
            <a:r>
              <a:rPr lang="en-US" dirty="0"/>
              <a:t>School Social Worker, Detroit Public School Community District</a:t>
            </a:r>
          </a:p>
        </p:txBody>
      </p:sp>
    </p:spTree>
    <p:extLst>
      <p:ext uri="{BB962C8B-B14F-4D97-AF65-F5344CB8AC3E}">
        <p14:creationId xmlns:p14="http://schemas.microsoft.com/office/powerpoint/2010/main" val="3986427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My Plan to Prepare for Exam</a:t>
            </a:r>
          </a:p>
        </p:txBody>
      </p:sp>
      <p:sp>
        <p:nvSpPr>
          <p:cNvPr id="3" name="Content Placeholder 2"/>
          <p:cNvSpPr>
            <a:spLocks noGrp="1"/>
          </p:cNvSpPr>
          <p:nvPr>
            <p:ph idx="1"/>
          </p:nvPr>
        </p:nvSpPr>
        <p:spPr>
          <a:xfrm>
            <a:off x="614304" y="2125266"/>
            <a:ext cx="7901046" cy="3644754"/>
          </a:xfrm>
        </p:spPr>
        <p:txBody>
          <a:bodyPr vert="horz" lIns="91440" tIns="45720" rIns="91440" bIns="45720" anchor="t">
            <a:normAutofit/>
          </a:bodyPr>
          <a:lstStyle/>
          <a:p>
            <a:r>
              <a:rPr lang="en-US"/>
              <a:t>Decided how long I wanted to study for prior to taking the test</a:t>
            </a:r>
          </a:p>
          <a:p>
            <a:r>
              <a:rPr lang="en-US"/>
              <a:t>Pro/Cons of study material available</a:t>
            </a:r>
          </a:p>
          <a:p>
            <a:r>
              <a:rPr lang="en-US"/>
              <a:t>Found a study group</a:t>
            </a:r>
          </a:p>
          <a:p>
            <a:r>
              <a:rPr lang="en-US"/>
              <a:t>Identified a personal accountability partner</a:t>
            </a:r>
          </a:p>
          <a:p>
            <a:r>
              <a:rPr lang="en-US"/>
              <a:t>Created a study schedule</a:t>
            </a:r>
          </a:p>
        </p:txBody>
      </p:sp>
    </p:spTree>
    <p:extLst>
      <p:ext uri="{BB962C8B-B14F-4D97-AF65-F5344CB8AC3E}">
        <p14:creationId xmlns:p14="http://schemas.microsoft.com/office/powerpoint/2010/main" val="17981343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Worked Well</a:t>
            </a:r>
          </a:p>
        </p:txBody>
      </p:sp>
      <p:sp>
        <p:nvSpPr>
          <p:cNvPr id="3" name="Content Placeholder 2"/>
          <p:cNvSpPr>
            <a:spLocks noGrp="1"/>
          </p:cNvSpPr>
          <p:nvPr>
            <p:ph idx="1"/>
          </p:nvPr>
        </p:nvSpPr>
        <p:spPr>
          <a:xfrm>
            <a:off x="457200" y="2045327"/>
            <a:ext cx="8308848" cy="4126873"/>
          </a:xfrm>
        </p:spPr>
        <p:txBody>
          <a:bodyPr vert="horz" anchor="t">
            <a:normAutofit/>
          </a:bodyPr>
          <a:lstStyle/>
          <a:p>
            <a:endParaRPr lang="en-US"/>
          </a:p>
          <a:p>
            <a:pPr marL="0" indent="0">
              <a:buClr>
                <a:srgbClr val="CCA500"/>
              </a:buClr>
              <a:buNone/>
            </a:pPr>
            <a:endParaRPr lang="en-US"/>
          </a:p>
          <a:p>
            <a:pPr>
              <a:buClr>
                <a:srgbClr val="CCA500"/>
              </a:buClr>
            </a:pPr>
            <a:endParaRPr lang="en-US"/>
          </a:p>
        </p:txBody>
      </p:sp>
      <p:sp>
        <p:nvSpPr>
          <p:cNvPr id="6" name="Content Placeholder 2">
            <a:extLst>
              <a:ext uri="{FF2B5EF4-FFF2-40B4-BE49-F238E27FC236}">
                <a16:creationId xmlns:a16="http://schemas.microsoft.com/office/drawing/2014/main" id="{F2D78F39-4B73-4627-9FE3-8395345DD50F}"/>
              </a:ext>
            </a:extLst>
          </p:cNvPr>
          <p:cNvSpPr txBox="1">
            <a:spLocks/>
          </p:cNvSpPr>
          <p:nvPr/>
        </p:nvSpPr>
        <p:spPr>
          <a:xfrm>
            <a:off x="619086" y="2125266"/>
            <a:ext cx="7896264" cy="3711707"/>
          </a:xfrm>
          <a:prstGeom prst="rect">
            <a:avLst/>
          </a:prstGeom>
        </p:spPr>
        <p:txBody>
          <a:bodyPr vert="horz" lIns="91440" tIns="45720" rIns="91440" bIns="45720" anchor="t">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a:t>Set meetings with accountability partner</a:t>
            </a:r>
          </a:p>
          <a:p>
            <a:r>
              <a:rPr lang="en-US"/>
              <a:t>Positive self-talk and encouragement</a:t>
            </a:r>
          </a:p>
          <a:p>
            <a:r>
              <a:rPr lang="en-US"/>
              <a:t>Allowing myself extra space near the end of my schedule</a:t>
            </a:r>
          </a:p>
          <a:p>
            <a:r>
              <a:rPr lang="en-US"/>
              <a:t>Identified a personal accountability partner</a:t>
            </a:r>
          </a:p>
          <a:p>
            <a:r>
              <a:rPr lang="en-US"/>
              <a:t>Having a set study space</a:t>
            </a:r>
          </a:p>
          <a:p>
            <a:r>
              <a:rPr lang="en-US"/>
              <a:t>Doing the practice tests as if it were real</a:t>
            </a:r>
          </a:p>
        </p:txBody>
      </p:sp>
    </p:spTree>
    <p:extLst>
      <p:ext uri="{BB962C8B-B14F-4D97-AF65-F5344CB8AC3E}">
        <p14:creationId xmlns:p14="http://schemas.microsoft.com/office/powerpoint/2010/main" val="1627095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Didn’t Work</a:t>
            </a:r>
          </a:p>
        </p:txBody>
      </p:sp>
      <p:sp>
        <p:nvSpPr>
          <p:cNvPr id="3" name="Content Placeholder 2"/>
          <p:cNvSpPr>
            <a:spLocks noGrp="1"/>
          </p:cNvSpPr>
          <p:nvPr>
            <p:ph idx="1"/>
          </p:nvPr>
        </p:nvSpPr>
        <p:spPr>
          <a:xfrm>
            <a:off x="612648" y="1600200"/>
            <a:ext cx="8153400" cy="4876800"/>
          </a:xfrm>
        </p:spPr>
        <p:txBody>
          <a:bodyPr vert="horz" anchor="t">
            <a:normAutofit/>
          </a:bodyPr>
          <a:lstStyle/>
          <a:p>
            <a:endParaRPr lang="en-US"/>
          </a:p>
          <a:p>
            <a:endParaRPr lang="en-US"/>
          </a:p>
          <a:p>
            <a:endParaRPr lang="en-US"/>
          </a:p>
        </p:txBody>
      </p:sp>
      <p:sp>
        <p:nvSpPr>
          <p:cNvPr id="5" name="Content Placeholder 2">
            <a:extLst>
              <a:ext uri="{FF2B5EF4-FFF2-40B4-BE49-F238E27FC236}">
                <a16:creationId xmlns:a16="http://schemas.microsoft.com/office/drawing/2014/main" id="{4414D927-DD6F-4F1C-BA7E-2BC41EB94556}"/>
              </a:ext>
            </a:extLst>
          </p:cNvPr>
          <p:cNvSpPr txBox="1">
            <a:spLocks/>
          </p:cNvSpPr>
          <p:nvPr/>
        </p:nvSpPr>
        <p:spPr>
          <a:xfrm>
            <a:off x="619086" y="2125266"/>
            <a:ext cx="7896264" cy="4017783"/>
          </a:xfrm>
          <a:prstGeom prst="rect">
            <a:avLst/>
          </a:prstGeom>
        </p:spPr>
        <p:txBody>
          <a:bodyPr vert="horz" lIns="91440" tIns="45720" rIns="91440" bIns="45720" anchor="t">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a:t>Negative talk about my progress</a:t>
            </a:r>
          </a:p>
          <a:p>
            <a:r>
              <a:rPr lang="en-US">
                <a:ea typeface="+mn-lt"/>
                <a:cs typeface="+mn-lt"/>
              </a:rPr>
              <a:t>Comparing myself to others and their practice scores</a:t>
            </a:r>
            <a:endParaRPr lang="en-US"/>
          </a:p>
          <a:p>
            <a:r>
              <a:rPr lang="en-US"/>
              <a:t>Multiple study resources</a:t>
            </a:r>
          </a:p>
          <a:p>
            <a:r>
              <a:rPr lang="en-US"/>
              <a:t>Taking away personal time </a:t>
            </a:r>
          </a:p>
          <a:p>
            <a:pPr lvl="1"/>
            <a:r>
              <a:rPr lang="en-US"/>
              <a:t>Not being active, forgetting about social life</a:t>
            </a:r>
          </a:p>
          <a:p>
            <a:pPr>
              <a:buClr>
                <a:srgbClr val="CCA500"/>
              </a:buClr>
            </a:pPr>
            <a:r>
              <a:rPr lang="en-US"/>
              <a:t>Not sticking to my schedule</a:t>
            </a:r>
          </a:p>
          <a:p>
            <a:pPr lvl="1">
              <a:buClr>
                <a:srgbClr val="0C5449"/>
              </a:buClr>
            </a:pPr>
            <a:endParaRPr lang="en-US"/>
          </a:p>
          <a:p>
            <a:pPr marL="0" indent="0">
              <a:buClr>
                <a:srgbClr val="CCA500"/>
              </a:buClr>
              <a:buNone/>
            </a:pPr>
            <a:endParaRPr lang="en-US"/>
          </a:p>
          <a:p>
            <a:pPr>
              <a:buClr>
                <a:srgbClr val="CCA500"/>
              </a:buClr>
            </a:pPr>
            <a:endParaRPr lang="en-US"/>
          </a:p>
        </p:txBody>
      </p:sp>
    </p:spTree>
    <p:extLst>
      <p:ext uri="{BB962C8B-B14F-4D97-AF65-F5344CB8AC3E}">
        <p14:creationId xmlns:p14="http://schemas.microsoft.com/office/powerpoint/2010/main" val="27276067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Best Recommendations</a:t>
            </a:r>
          </a:p>
        </p:txBody>
      </p:sp>
      <p:sp>
        <p:nvSpPr>
          <p:cNvPr id="3" name="Content Placeholder 2"/>
          <p:cNvSpPr>
            <a:spLocks noGrp="1"/>
          </p:cNvSpPr>
          <p:nvPr>
            <p:ph idx="1"/>
          </p:nvPr>
        </p:nvSpPr>
        <p:spPr>
          <a:xfrm>
            <a:off x="612648" y="1905000"/>
            <a:ext cx="8153400" cy="4495800"/>
          </a:xfrm>
        </p:spPr>
        <p:txBody>
          <a:bodyPr vert="horz" anchor="t">
            <a:normAutofit/>
          </a:bodyPr>
          <a:lstStyle/>
          <a:p>
            <a:endParaRPr lang="en-US"/>
          </a:p>
          <a:p>
            <a:endParaRPr lang="en-US"/>
          </a:p>
        </p:txBody>
      </p:sp>
      <p:sp>
        <p:nvSpPr>
          <p:cNvPr id="6" name="Content Placeholder 2">
            <a:extLst>
              <a:ext uri="{FF2B5EF4-FFF2-40B4-BE49-F238E27FC236}">
                <a16:creationId xmlns:a16="http://schemas.microsoft.com/office/drawing/2014/main" id="{3A88330C-03EA-48BC-A90A-C81E2431D4D2}"/>
              </a:ext>
            </a:extLst>
          </p:cNvPr>
          <p:cNvSpPr txBox="1">
            <a:spLocks/>
          </p:cNvSpPr>
          <p:nvPr/>
        </p:nvSpPr>
        <p:spPr>
          <a:xfrm>
            <a:off x="614304" y="1867015"/>
            <a:ext cx="7896264" cy="4629933"/>
          </a:xfrm>
          <a:prstGeom prst="rect">
            <a:avLst/>
          </a:prstGeom>
        </p:spPr>
        <p:txBody>
          <a:bodyPr vert="horz" lIns="91440" tIns="45720" rIns="91440" bIns="45720" anchor="t">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a:t>Remember some practice tests won't score you the same as the real one</a:t>
            </a:r>
          </a:p>
          <a:p>
            <a:r>
              <a:rPr lang="en-US"/>
              <a:t>Take a break when you need to</a:t>
            </a:r>
          </a:p>
          <a:p>
            <a:r>
              <a:rPr lang="en-US"/>
              <a:t>Everyone is in your corner to help you</a:t>
            </a:r>
          </a:p>
          <a:p>
            <a:r>
              <a:rPr lang="en-US">
                <a:ea typeface="+mn-lt"/>
                <a:cs typeface="+mn-lt"/>
              </a:rPr>
              <a:t>Prepare for the exam a couple days prior</a:t>
            </a:r>
          </a:p>
          <a:p>
            <a:pPr lvl="1"/>
            <a:r>
              <a:rPr lang="en-US">
                <a:ea typeface="+mn-lt"/>
                <a:cs typeface="+mn-lt"/>
              </a:rPr>
              <a:t>Have a meal picked out, drive to the test site, take the day off, have an after-exam plan</a:t>
            </a:r>
          </a:p>
          <a:p>
            <a:r>
              <a:rPr lang="en-US">
                <a:ea typeface="+mn-lt"/>
                <a:cs typeface="+mn-lt"/>
              </a:rPr>
              <a:t>You already know most of this, follow your gut the day of the exam</a:t>
            </a:r>
            <a:endParaRPr lang="en-US"/>
          </a:p>
        </p:txBody>
      </p:sp>
    </p:spTree>
    <p:extLst>
      <p:ext uri="{BB962C8B-B14F-4D97-AF65-F5344CB8AC3E}">
        <p14:creationId xmlns:p14="http://schemas.microsoft.com/office/powerpoint/2010/main" val="31496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017270" y="2743200"/>
            <a:ext cx="7477443" cy="1673225"/>
          </a:xfrm>
        </p:spPr>
        <p:txBody>
          <a:bodyPr vert="horz" lIns="91440" tIns="45720" rIns="91440" bIns="45720" anchor="t">
            <a:normAutofit/>
          </a:bodyPr>
          <a:lstStyle/>
          <a:p>
            <a:pPr algn="ctr"/>
            <a:r>
              <a:rPr lang="en-US" sz="6600" b="1" dirty="0"/>
              <a:t>Carolyn Chambers</a:t>
            </a:r>
          </a:p>
        </p:txBody>
      </p:sp>
      <p:sp>
        <p:nvSpPr>
          <p:cNvPr id="3" name="Title 2"/>
          <p:cNvSpPr>
            <a:spLocks noGrp="1"/>
          </p:cNvSpPr>
          <p:nvPr>
            <p:ph type="title"/>
          </p:nvPr>
        </p:nvSpPr>
        <p:spPr/>
        <p:txBody>
          <a:bodyPr vert="horz" lIns="91440" tIns="45720" rIns="91440" bIns="45720" anchor="ctr">
            <a:normAutofit fontScale="90000"/>
          </a:bodyPr>
          <a:lstStyle/>
          <a:p>
            <a:r>
              <a:rPr lang="en-US" dirty="0"/>
              <a:t>Clinical Therapist, Macomb Family Services</a:t>
            </a:r>
          </a:p>
        </p:txBody>
      </p:sp>
    </p:spTree>
    <p:extLst>
      <p:ext uri="{BB962C8B-B14F-4D97-AF65-F5344CB8AC3E}">
        <p14:creationId xmlns:p14="http://schemas.microsoft.com/office/powerpoint/2010/main" val="38922509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Plan to Prepare for Exam</a:t>
            </a:r>
          </a:p>
        </p:txBody>
      </p:sp>
      <p:sp>
        <p:nvSpPr>
          <p:cNvPr id="3" name="Content Placeholder 2"/>
          <p:cNvSpPr>
            <a:spLocks noGrp="1"/>
          </p:cNvSpPr>
          <p:nvPr>
            <p:ph idx="1"/>
          </p:nvPr>
        </p:nvSpPr>
        <p:spPr>
          <a:xfrm>
            <a:off x="628650" y="2125266"/>
            <a:ext cx="7886700" cy="3367373"/>
          </a:xfrm>
        </p:spPr>
        <p:txBody>
          <a:bodyPr>
            <a:normAutofit fontScale="85000" lnSpcReduction="20000"/>
          </a:bodyPr>
          <a:lstStyle/>
          <a:p>
            <a:r>
              <a:rPr lang="en-US" dirty="0"/>
              <a:t>When:</a:t>
            </a:r>
          </a:p>
          <a:p>
            <a:pPr lvl="1"/>
            <a:r>
              <a:rPr lang="en-US" dirty="0"/>
              <a:t>Planned to take exam in November, before holiday season</a:t>
            </a:r>
          </a:p>
          <a:p>
            <a:r>
              <a:rPr lang="en-US" dirty="0"/>
              <a:t>How:</a:t>
            </a:r>
          </a:p>
          <a:p>
            <a:pPr lvl="1"/>
            <a:r>
              <a:rPr lang="en-US" dirty="0"/>
              <a:t>Took exam prep course in July</a:t>
            </a:r>
          </a:p>
          <a:p>
            <a:pPr lvl="1"/>
            <a:r>
              <a:rPr lang="en-US" dirty="0"/>
              <a:t>Started studying intentionally in August</a:t>
            </a:r>
          </a:p>
          <a:p>
            <a:pPr lvl="1"/>
            <a:r>
              <a:rPr lang="en-US" dirty="0"/>
              <a:t>Spent 1st study session getting comfortable with test prep material, reviewing table of contents, assigning prep content/practice tests/review sessions into separate study weeks</a:t>
            </a:r>
          </a:p>
          <a:p>
            <a:pPr lvl="1"/>
            <a:r>
              <a:rPr lang="en-US" dirty="0"/>
              <a:t>Maintained a flexible study schedule</a:t>
            </a:r>
          </a:p>
        </p:txBody>
      </p:sp>
    </p:spTree>
    <p:extLst>
      <p:ext uri="{BB962C8B-B14F-4D97-AF65-F5344CB8AC3E}">
        <p14:creationId xmlns:p14="http://schemas.microsoft.com/office/powerpoint/2010/main" val="1980820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Worked Well</a:t>
            </a:r>
          </a:p>
        </p:txBody>
      </p:sp>
      <p:sp>
        <p:nvSpPr>
          <p:cNvPr id="3" name="Content Placeholder 2"/>
          <p:cNvSpPr>
            <a:spLocks noGrp="1"/>
          </p:cNvSpPr>
          <p:nvPr>
            <p:ph idx="1"/>
          </p:nvPr>
        </p:nvSpPr>
        <p:spPr>
          <a:xfrm>
            <a:off x="457200" y="2045327"/>
            <a:ext cx="8308848" cy="4126873"/>
          </a:xfrm>
        </p:spPr>
        <p:txBody>
          <a:bodyPr vert="horz" anchor="t">
            <a:normAutofit fontScale="85000" lnSpcReduction="20000"/>
          </a:bodyPr>
          <a:lstStyle/>
          <a:p>
            <a:r>
              <a:rPr lang="en-US" dirty="0"/>
              <a:t>Helpful Resources:</a:t>
            </a:r>
          </a:p>
          <a:p>
            <a:pPr lvl="1"/>
            <a:r>
              <a:rPr lang="en-US" dirty="0"/>
              <a:t>ASWB practice exam</a:t>
            </a:r>
          </a:p>
          <a:p>
            <a:pPr lvl="1"/>
            <a:r>
              <a:rPr lang="en-US" dirty="0"/>
              <a:t>WSU SSW Computer Lab practice exams</a:t>
            </a:r>
          </a:p>
          <a:p>
            <a:pPr lvl="1"/>
            <a:r>
              <a:rPr lang="en-US" dirty="0"/>
              <a:t>Quick Study Academic DSM-5 Overview (laminated flip chart)</a:t>
            </a:r>
          </a:p>
          <a:p>
            <a:pPr lvl="1"/>
            <a:r>
              <a:rPr lang="en-US" dirty="0"/>
              <a:t>Free Resources: phone apps, NASW MI Question of the Day</a:t>
            </a:r>
          </a:p>
          <a:p>
            <a:r>
              <a:rPr lang="en-US" dirty="0"/>
              <a:t>During the Exam:</a:t>
            </a:r>
          </a:p>
          <a:p>
            <a:pPr lvl="1"/>
            <a:r>
              <a:rPr lang="en-US" dirty="0"/>
              <a:t>Choosing an answer, even if unsure, marking it, and coming back to it at the end</a:t>
            </a:r>
          </a:p>
          <a:p>
            <a:pPr lvl="1"/>
            <a:r>
              <a:rPr lang="en-US" dirty="0"/>
              <a:t>Taking a bathroom/eye break</a:t>
            </a:r>
          </a:p>
          <a:p>
            <a:pPr lvl="1"/>
            <a:r>
              <a:rPr lang="en-US" dirty="0"/>
              <a:t>Using provided headphones/earplugs </a:t>
            </a:r>
          </a:p>
          <a:p>
            <a:pPr lvl="1"/>
            <a:r>
              <a:rPr lang="en-US" dirty="0"/>
              <a:t>Using provided whiteboard</a:t>
            </a:r>
          </a:p>
          <a:p>
            <a:pPr>
              <a:buClr>
                <a:srgbClr val="CCA500"/>
              </a:buClr>
            </a:pPr>
            <a:endParaRPr lang="en-US" dirty="0"/>
          </a:p>
        </p:txBody>
      </p:sp>
    </p:spTree>
    <p:extLst>
      <p:ext uri="{BB962C8B-B14F-4D97-AF65-F5344CB8AC3E}">
        <p14:creationId xmlns:p14="http://schemas.microsoft.com/office/powerpoint/2010/main" val="2139962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1E187-6323-4F45-B01C-65A900D2C294}"/>
              </a:ext>
            </a:extLst>
          </p:cNvPr>
          <p:cNvSpPr>
            <a:spLocks noGrp="1"/>
          </p:cNvSpPr>
          <p:nvPr>
            <p:ph type="title"/>
          </p:nvPr>
        </p:nvSpPr>
        <p:spPr/>
        <p:txBody>
          <a:bodyPr/>
          <a:lstStyle/>
          <a:p>
            <a:r>
              <a:rPr lang="en-US" dirty="0"/>
              <a:t>Resources Offered</a:t>
            </a:r>
          </a:p>
        </p:txBody>
      </p:sp>
      <p:sp>
        <p:nvSpPr>
          <p:cNvPr id="3" name="Content Placeholder 2">
            <a:extLst>
              <a:ext uri="{FF2B5EF4-FFF2-40B4-BE49-F238E27FC236}">
                <a16:creationId xmlns:a16="http://schemas.microsoft.com/office/drawing/2014/main" id="{0B2E625C-AC5F-42DF-BC4E-A7DB98F20D71}"/>
              </a:ext>
            </a:extLst>
          </p:cNvPr>
          <p:cNvSpPr>
            <a:spLocks noGrp="1"/>
          </p:cNvSpPr>
          <p:nvPr>
            <p:ph idx="1"/>
          </p:nvPr>
        </p:nvSpPr>
        <p:spPr/>
        <p:txBody>
          <a:bodyPr/>
          <a:lstStyle/>
          <a:p>
            <a:r>
              <a:rPr lang="en-US" dirty="0">
                <a:hlinkClick r:id="rId3"/>
              </a:rPr>
              <a:t>Licensure prep exam available CE page </a:t>
            </a:r>
            <a:endParaRPr lang="en-US" dirty="0"/>
          </a:p>
          <a:p>
            <a:endParaRPr lang="en-US" dirty="0"/>
          </a:p>
          <a:p>
            <a:r>
              <a:rPr lang="en-US" dirty="0">
                <a:hlinkClick r:id="rId4"/>
              </a:rPr>
              <a:t>Licensure Mentor Program via Alumni </a:t>
            </a:r>
            <a:endParaRPr lang="en-US" dirty="0"/>
          </a:p>
        </p:txBody>
      </p:sp>
    </p:spTree>
    <p:extLst>
      <p:ext uri="{BB962C8B-B14F-4D97-AF65-F5344CB8AC3E}">
        <p14:creationId xmlns:p14="http://schemas.microsoft.com/office/powerpoint/2010/main" val="29881517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Didn’t Work</a:t>
            </a:r>
          </a:p>
        </p:txBody>
      </p:sp>
      <p:sp>
        <p:nvSpPr>
          <p:cNvPr id="3" name="Content Placeholder 2"/>
          <p:cNvSpPr>
            <a:spLocks noGrp="1"/>
          </p:cNvSpPr>
          <p:nvPr>
            <p:ph idx="1"/>
          </p:nvPr>
        </p:nvSpPr>
        <p:spPr>
          <a:xfrm>
            <a:off x="612648" y="1600200"/>
            <a:ext cx="8153400" cy="4876800"/>
          </a:xfrm>
        </p:spPr>
        <p:txBody>
          <a:bodyPr vert="horz" anchor="t">
            <a:normAutofit/>
          </a:bodyPr>
          <a:lstStyle/>
          <a:p>
            <a:endParaRPr lang="en-US" dirty="0"/>
          </a:p>
          <a:p>
            <a:r>
              <a:rPr lang="en-US" dirty="0"/>
              <a:t>The particular weekend exam prep class I chose offered by a competing state university</a:t>
            </a:r>
          </a:p>
          <a:p>
            <a:r>
              <a:rPr lang="en-US" dirty="0"/>
              <a:t>Wearing jewelry to the exam</a:t>
            </a:r>
          </a:p>
          <a:p>
            <a:r>
              <a:rPr lang="en-US" dirty="0"/>
              <a:t>Not anticipating test anxiety</a:t>
            </a:r>
          </a:p>
          <a:p>
            <a:endParaRPr lang="en-US" dirty="0"/>
          </a:p>
          <a:p>
            <a:endParaRPr lang="en-US" dirty="0"/>
          </a:p>
        </p:txBody>
      </p:sp>
    </p:spTree>
    <p:extLst>
      <p:ext uri="{BB962C8B-B14F-4D97-AF65-F5344CB8AC3E}">
        <p14:creationId xmlns:p14="http://schemas.microsoft.com/office/powerpoint/2010/main" val="3702807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Best Recommendations</a:t>
            </a:r>
          </a:p>
        </p:txBody>
      </p:sp>
      <p:sp>
        <p:nvSpPr>
          <p:cNvPr id="3" name="Content Placeholder 2"/>
          <p:cNvSpPr>
            <a:spLocks noGrp="1"/>
          </p:cNvSpPr>
          <p:nvPr>
            <p:ph idx="1"/>
          </p:nvPr>
        </p:nvSpPr>
        <p:spPr/>
        <p:txBody>
          <a:bodyPr/>
          <a:lstStyle/>
          <a:p>
            <a:r>
              <a:rPr lang="en-US" dirty="0"/>
              <a:t>KNOW YOURSELF!!</a:t>
            </a:r>
          </a:p>
          <a:p>
            <a:r>
              <a:rPr lang="en-US" dirty="0"/>
              <a:t>Think about logistics!</a:t>
            </a:r>
          </a:p>
          <a:p>
            <a:pPr lvl="1"/>
            <a:r>
              <a:rPr lang="en-US" dirty="0"/>
              <a:t>Consider driving to your test site the day before your exam</a:t>
            </a:r>
          </a:p>
          <a:p>
            <a:pPr lvl="1"/>
            <a:r>
              <a:rPr lang="en-US" dirty="0"/>
              <a:t>Consider asking somebody to drop you off/pick you up</a:t>
            </a:r>
          </a:p>
          <a:p>
            <a:pPr lvl="1"/>
            <a:r>
              <a:rPr lang="en-US" dirty="0"/>
              <a:t>Practice a “dry run”</a:t>
            </a:r>
          </a:p>
          <a:p>
            <a:r>
              <a:rPr lang="en-US" dirty="0"/>
              <a:t>Positive Affirmations/Motivators:</a:t>
            </a:r>
          </a:p>
          <a:p>
            <a:pPr lvl="1"/>
            <a:r>
              <a:rPr lang="en-US" dirty="0"/>
              <a:t>If they can pass, I can pass.</a:t>
            </a:r>
          </a:p>
          <a:p>
            <a:pPr lvl="1"/>
            <a:r>
              <a:rPr lang="en-US" dirty="0"/>
              <a:t>I am not planning to take this test multiple times.</a:t>
            </a:r>
          </a:p>
        </p:txBody>
      </p:sp>
    </p:spTree>
    <p:extLst>
      <p:ext uri="{BB962C8B-B14F-4D97-AF65-F5344CB8AC3E}">
        <p14:creationId xmlns:p14="http://schemas.microsoft.com/office/powerpoint/2010/main" val="316086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017270" y="2743200"/>
            <a:ext cx="7477443" cy="1673225"/>
          </a:xfrm>
        </p:spPr>
        <p:txBody>
          <a:bodyPr vert="horz" lIns="91440" tIns="45720" rIns="91440" bIns="45720" anchor="t">
            <a:normAutofit fontScale="92500"/>
          </a:bodyPr>
          <a:lstStyle/>
          <a:p>
            <a:pPr algn="ctr"/>
            <a:r>
              <a:rPr lang="en-US" sz="6600" b="1"/>
              <a:t>Lawrence Robinson Jr.</a:t>
            </a:r>
          </a:p>
        </p:txBody>
      </p:sp>
      <p:sp>
        <p:nvSpPr>
          <p:cNvPr id="3" name="Title 2"/>
          <p:cNvSpPr>
            <a:spLocks noGrp="1"/>
          </p:cNvSpPr>
          <p:nvPr>
            <p:ph type="title"/>
          </p:nvPr>
        </p:nvSpPr>
        <p:spPr/>
        <p:txBody>
          <a:bodyPr vert="horz" lIns="91440" tIns="45720" rIns="91440" bIns="45720" anchor="ctr">
            <a:normAutofit fontScale="90000"/>
          </a:bodyPr>
          <a:lstStyle/>
          <a:p>
            <a:r>
              <a:rPr lang="en-US" dirty="0"/>
              <a:t>Academic Advisor WSU School of </a:t>
            </a:r>
            <a:r>
              <a:rPr lang="en-US"/>
              <a:t>Social Work</a:t>
            </a:r>
          </a:p>
        </p:txBody>
      </p:sp>
    </p:spTree>
    <p:extLst>
      <p:ext uri="{BB962C8B-B14F-4D97-AF65-F5344CB8AC3E}">
        <p14:creationId xmlns:p14="http://schemas.microsoft.com/office/powerpoint/2010/main" val="9476343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My Plan to Prepare for Exam</a:t>
            </a:r>
          </a:p>
        </p:txBody>
      </p:sp>
      <p:sp>
        <p:nvSpPr>
          <p:cNvPr id="3" name="Content Placeholder 2"/>
          <p:cNvSpPr>
            <a:spLocks noGrp="1"/>
          </p:cNvSpPr>
          <p:nvPr>
            <p:ph idx="1"/>
          </p:nvPr>
        </p:nvSpPr>
        <p:spPr>
          <a:xfrm>
            <a:off x="617220" y="1508046"/>
            <a:ext cx="7898130" cy="5276183"/>
          </a:xfrm>
        </p:spPr>
        <p:txBody>
          <a:bodyPr vert="horz" lIns="91440" tIns="45720" rIns="91440" bIns="45720" anchor="t">
            <a:normAutofit/>
          </a:bodyPr>
          <a:lstStyle/>
          <a:p>
            <a:r>
              <a:rPr lang="en-US" b="1" dirty="0"/>
              <a:t>At First, I had NO Idea </a:t>
            </a:r>
          </a:p>
          <a:p>
            <a:pPr lvl="1">
              <a:buClr>
                <a:srgbClr val="0C5449"/>
              </a:buClr>
            </a:pPr>
            <a:r>
              <a:rPr lang="en-US" dirty="0"/>
              <a:t>Where, What topics, How much depth, How long</a:t>
            </a:r>
          </a:p>
          <a:p>
            <a:pPr marL="365760" lvl="1" indent="0">
              <a:buClr>
                <a:srgbClr val="0C5449"/>
              </a:buClr>
              <a:buNone/>
            </a:pPr>
            <a:endParaRPr lang="en-US" dirty="0"/>
          </a:p>
          <a:p>
            <a:r>
              <a:rPr lang="en-US" b="1" dirty="0"/>
              <a:t>I Joined the SW Mentor Program</a:t>
            </a:r>
          </a:p>
          <a:p>
            <a:pPr lvl="1"/>
            <a:r>
              <a:rPr lang="en-US" dirty="0"/>
              <a:t>It gave me Community, and Hope </a:t>
            </a:r>
          </a:p>
          <a:p>
            <a:pPr lvl="1"/>
            <a:r>
              <a:rPr lang="en-US" dirty="0"/>
              <a:t>Mentors (Ashley/Austin)</a:t>
            </a:r>
          </a:p>
          <a:p>
            <a:pPr lvl="1"/>
            <a:r>
              <a:rPr lang="en-US" dirty="0"/>
              <a:t>I Asked Questions. EX: LCSW Exam</a:t>
            </a:r>
          </a:p>
          <a:p>
            <a:pPr lvl="1"/>
            <a:r>
              <a:rPr lang="en-US" dirty="0"/>
              <a:t>Gathered Resources </a:t>
            </a:r>
          </a:p>
          <a:p>
            <a:pPr lvl="2"/>
            <a:r>
              <a:rPr lang="en-US" dirty="0"/>
              <a:t>(</a:t>
            </a:r>
            <a:r>
              <a:rPr lang="en-US" dirty="0" err="1"/>
              <a:t>Youtube</a:t>
            </a:r>
            <a:r>
              <a:rPr lang="en-US" dirty="0"/>
              <a:t>, Exam Guide, </a:t>
            </a:r>
            <a:r>
              <a:rPr lang="en-US" dirty="0">
                <a:ea typeface="+mn-lt"/>
                <a:cs typeface="+mn-lt"/>
              </a:rPr>
              <a:t>Pocket Prep,</a:t>
            </a:r>
            <a:r>
              <a:rPr lang="en-US" dirty="0"/>
              <a:t> Talked with Friends, Got their Notes, </a:t>
            </a:r>
            <a:r>
              <a:rPr lang="en-US" dirty="0" err="1"/>
              <a:t>PassItPro</a:t>
            </a:r>
            <a:r>
              <a:rPr lang="en-US" dirty="0"/>
              <a:t>, TDC )</a:t>
            </a:r>
          </a:p>
          <a:p>
            <a:pPr lvl="1"/>
            <a:endParaRPr lang="en-US" dirty="0"/>
          </a:p>
        </p:txBody>
      </p:sp>
    </p:spTree>
    <p:extLst>
      <p:ext uri="{BB962C8B-B14F-4D97-AF65-F5344CB8AC3E}">
        <p14:creationId xmlns:p14="http://schemas.microsoft.com/office/powerpoint/2010/main" val="3530791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Worked Well</a:t>
            </a:r>
          </a:p>
        </p:txBody>
      </p:sp>
      <p:sp>
        <p:nvSpPr>
          <p:cNvPr id="3" name="Content Placeholder 2"/>
          <p:cNvSpPr>
            <a:spLocks noGrp="1"/>
          </p:cNvSpPr>
          <p:nvPr>
            <p:ph idx="1"/>
          </p:nvPr>
        </p:nvSpPr>
        <p:spPr>
          <a:xfrm>
            <a:off x="617220" y="2045327"/>
            <a:ext cx="7898130" cy="4578631"/>
          </a:xfrm>
        </p:spPr>
        <p:txBody>
          <a:bodyPr vert="horz" lIns="91440" tIns="45720" rIns="91440" bIns="45720" anchor="t">
            <a:normAutofit fontScale="92500" lnSpcReduction="20000"/>
          </a:bodyPr>
          <a:lstStyle/>
          <a:p>
            <a:r>
              <a:rPr lang="en-US" b="1"/>
              <a:t>Having a program that was proven to work</a:t>
            </a:r>
          </a:p>
          <a:p>
            <a:pPr lvl="1"/>
            <a:r>
              <a:rPr lang="en-US"/>
              <a:t>Therapist Development Center </a:t>
            </a:r>
          </a:p>
          <a:p>
            <a:pPr lvl="2"/>
            <a:r>
              <a:rPr lang="en-US"/>
              <a:t>Having a plan with structure</a:t>
            </a:r>
          </a:p>
          <a:p>
            <a:pPr lvl="2"/>
            <a:r>
              <a:rPr lang="en-US"/>
              <a:t>What, When, How to study</a:t>
            </a:r>
          </a:p>
          <a:p>
            <a:pPr lvl="2"/>
            <a:r>
              <a:rPr lang="en-US"/>
              <a:t>Pre-Test, Quizes, Work Sheets, Audio Lecture, Two ½ Mock, 2 Full Mock Exams</a:t>
            </a:r>
          </a:p>
          <a:p>
            <a:pPr>
              <a:buClr>
                <a:srgbClr val="CCA500"/>
              </a:buClr>
            </a:pPr>
            <a:r>
              <a:rPr lang="en-US" b="1"/>
              <a:t>Study Partner</a:t>
            </a:r>
          </a:p>
          <a:p>
            <a:pPr lvl="1"/>
            <a:r>
              <a:rPr lang="en-US"/>
              <a:t>Accountability (Twice a WK to four, Pep Talks)</a:t>
            </a:r>
            <a:endParaRPr lang="en-US" dirty="0"/>
          </a:p>
          <a:p>
            <a:pPr lvl="1"/>
            <a:r>
              <a:rPr lang="en-US"/>
              <a:t>Morning &amp; Evening Session from 7 – 8am &amp; 9pm - 10pm</a:t>
            </a:r>
            <a:endParaRPr lang="en-US" dirty="0"/>
          </a:p>
          <a:p>
            <a:pPr>
              <a:buClr>
                <a:srgbClr val="CCA500"/>
              </a:buClr>
            </a:pPr>
            <a:r>
              <a:rPr lang="en-US" b="1"/>
              <a:t>Support from Family</a:t>
            </a:r>
          </a:p>
          <a:p>
            <a:pPr lvl="1"/>
            <a:r>
              <a:rPr lang="en-US"/>
              <a:t>Shoutouts to my wife and daughter for allowing me the peace of mind/time to study. Hardy/Healthy Meals leading up to </a:t>
            </a:r>
            <a:r>
              <a:rPr lang="en-US" dirty="0"/>
              <a:t>exam</a:t>
            </a:r>
          </a:p>
          <a:p>
            <a:pPr>
              <a:buClr>
                <a:srgbClr val="CCA500"/>
              </a:buClr>
            </a:pPr>
            <a:endParaRPr lang="en-US" dirty="0"/>
          </a:p>
          <a:p>
            <a:pPr marL="365760" lvl="1" indent="0">
              <a:buClr>
                <a:srgbClr val="0C5449"/>
              </a:buClr>
              <a:buNone/>
            </a:pPr>
            <a:endParaRPr lang="en-US" dirty="0"/>
          </a:p>
        </p:txBody>
      </p:sp>
    </p:spTree>
    <p:extLst>
      <p:ext uri="{BB962C8B-B14F-4D97-AF65-F5344CB8AC3E}">
        <p14:creationId xmlns:p14="http://schemas.microsoft.com/office/powerpoint/2010/main" val="14691246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Didn’t Work</a:t>
            </a:r>
          </a:p>
        </p:txBody>
      </p:sp>
      <p:sp>
        <p:nvSpPr>
          <p:cNvPr id="3" name="Content Placeholder 2"/>
          <p:cNvSpPr>
            <a:spLocks noGrp="1"/>
          </p:cNvSpPr>
          <p:nvPr>
            <p:ph idx="1"/>
          </p:nvPr>
        </p:nvSpPr>
        <p:spPr/>
        <p:txBody>
          <a:bodyPr/>
          <a:lstStyle/>
          <a:p>
            <a:endParaRPr lang="en-US"/>
          </a:p>
          <a:p>
            <a:endParaRPr lang="en-US"/>
          </a:p>
          <a:p>
            <a:endParaRPr lang="en-US"/>
          </a:p>
        </p:txBody>
      </p:sp>
      <p:sp>
        <p:nvSpPr>
          <p:cNvPr id="6" name="Content Placeholder 2">
            <a:extLst>
              <a:ext uri="{FF2B5EF4-FFF2-40B4-BE49-F238E27FC236}">
                <a16:creationId xmlns:a16="http://schemas.microsoft.com/office/drawing/2014/main" id="{252A7C74-8F21-4050-B90B-C46DF231E36D}"/>
              </a:ext>
            </a:extLst>
          </p:cNvPr>
          <p:cNvSpPr txBox="1">
            <a:spLocks/>
          </p:cNvSpPr>
          <p:nvPr/>
        </p:nvSpPr>
        <p:spPr>
          <a:xfrm>
            <a:off x="617220" y="2045327"/>
            <a:ext cx="7898130" cy="4578631"/>
          </a:xfrm>
          <a:prstGeom prst="rect">
            <a:avLst/>
          </a:prstGeom>
        </p:spPr>
        <p:txBody>
          <a:bodyPr vert="horz" lIns="91440" tIns="45720" rIns="91440" bIns="45720" anchor="t">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b="1"/>
              <a:t>Using Multiple Exam Resources at Once </a:t>
            </a:r>
            <a:endParaRPr lang="en-US" b="1" dirty="0"/>
          </a:p>
          <a:p>
            <a:pPr lvl="1"/>
            <a:r>
              <a:rPr lang="en-US"/>
              <a:t>ASWB Pocket Prep (Caution)</a:t>
            </a:r>
          </a:p>
          <a:p>
            <a:pPr lvl="1"/>
            <a:r>
              <a:rPr lang="en-US"/>
              <a:t>Quizlet</a:t>
            </a:r>
            <a:endParaRPr lang="en-US" dirty="0"/>
          </a:p>
          <a:p>
            <a:pPr lvl="1"/>
            <a:r>
              <a:rPr lang="en-US"/>
              <a:t>Random Youtube Videos</a:t>
            </a:r>
          </a:p>
          <a:p>
            <a:pPr marL="365760" lvl="1" indent="0">
              <a:buClr>
                <a:srgbClr val="0C5449"/>
              </a:buClr>
              <a:buNone/>
            </a:pPr>
            <a:endParaRPr lang="en-US" dirty="0"/>
          </a:p>
          <a:p>
            <a:pPr>
              <a:buClr>
                <a:srgbClr val="CCA500"/>
              </a:buClr>
            </a:pPr>
            <a:r>
              <a:rPr lang="en-US" b="1"/>
              <a:t>Keeping Myy Schedule Over the Holiday Breaks. Don't Beat Yourself Up.</a:t>
            </a:r>
            <a:endParaRPr lang="en-US" b="1" dirty="0"/>
          </a:p>
          <a:p>
            <a:pPr marL="0" indent="0">
              <a:buClr>
                <a:srgbClr val="CCA500"/>
              </a:buClr>
              <a:buNone/>
            </a:pPr>
            <a:endParaRPr lang="en-US" b="1" dirty="0"/>
          </a:p>
          <a:p>
            <a:pPr>
              <a:buClr>
                <a:srgbClr val="CCA500"/>
              </a:buClr>
            </a:pPr>
            <a:r>
              <a:rPr lang="en-US" b="1"/>
              <a:t>Taking Fruit into the Testing Sight</a:t>
            </a:r>
            <a:endParaRPr lang="en-US" b="1" dirty="0"/>
          </a:p>
          <a:p>
            <a:pPr marL="365760" lvl="1" indent="0">
              <a:buClr>
                <a:srgbClr val="0C5449"/>
              </a:buClr>
              <a:buNone/>
            </a:pPr>
            <a:endParaRPr lang="en-US" dirty="0"/>
          </a:p>
        </p:txBody>
      </p:sp>
    </p:spTree>
    <p:extLst>
      <p:ext uri="{BB962C8B-B14F-4D97-AF65-F5344CB8AC3E}">
        <p14:creationId xmlns:p14="http://schemas.microsoft.com/office/powerpoint/2010/main" val="24871738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Best Recommendations</a:t>
            </a:r>
          </a:p>
        </p:txBody>
      </p:sp>
      <p:sp>
        <p:nvSpPr>
          <p:cNvPr id="3" name="Content Placeholder 2"/>
          <p:cNvSpPr>
            <a:spLocks noGrp="1"/>
          </p:cNvSpPr>
          <p:nvPr>
            <p:ph idx="1"/>
          </p:nvPr>
        </p:nvSpPr>
        <p:spPr>
          <a:xfrm>
            <a:off x="612648" y="1600200"/>
            <a:ext cx="8153400" cy="5135880"/>
          </a:xfrm>
        </p:spPr>
        <p:txBody>
          <a:bodyPr vert="horz" lIns="91440" tIns="45720" rIns="91440" bIns="45720" anchor="t">
            <a:normAutofit lnSpcReduction="10000"/>
          </a:bodyPr>
          <a:lstStyle/>
          <a:p>
            <a:r>
              <a:rPr lang="en-US" b="1"/>
              <a:t>Trust the process</a:t>
            </a:r>
          </a:p>
          <a:p>
            <a:pPr lvl="1">
              <a:buClr>
                <a:srgbClr val="0C5449"/>
              </a:buClr>
            </a:pPr>
            <a:r>
              <a:rPr lang="en-US">
                <a:ea typeface="+mn-lt"/>
                <a:cs typeface="+mn-lt"/>
              </a:rPr>
              <a:t>75% is for sure passing. </a:t>
            </a:r>
          </a:p>
          <a:p>
            <a:pPr lvl="1">
              <a:buClr>
                <a:srgbClr val="0C5449"/>
              </a:buClr>
            </a:pPr>
            <a:r>
              <a:rPr lang="en-US">
                <a:ea typeface="+mn-lt"/>
                <a:cs typeface="+mn-lt"/>
              </a:rPr>
              <a:t>73% on first full mock (126 of 170</a:t>
            </a:r>
            <a:r>
              <a:rPr lang="en-US" dirty="0">
                <a:ea typeface="+mn-lt"/>
                <a:cs typeface="+mn-lt"/>
              </a:rPr>
              <a:t>) </a:t>
            </a:r>
            <a:endParaRPr lang="en-US" dirty="0">
              <a:latin typeface="Tw Cen MT"/>
              <a:ea typeface="+mn-lt"/>
              <a:cs typeface="+mn-lt"/>
            </a:endParaRPr>
          </a:p>
          <a:p>
            <a:pPr lvl="2"/>
            <a:r>
              <a:rPr lang="en-US">
                <a:latin typeface="TW Cen MT"/>
                <a:ea typeface="+mn-lt"/>
                <a:cs typeface="+mn-lt"/>
              </a:rPr>
              <a:t>I took the whole 4 hours for my first mock exam</a:t>
            </a:r>
            <a:endParaRPr lang="en-US">
              <a:ea typeface="+mn-lt"/>
              <a:cs typeface="+mn-lt"/>
            </a:endParaRPr>
          </a:p>
          <a:p>
            <a:pPr lvl="1">
              <a:buClr>
                <a:srgbClr val="0C5449"/>
              </a:buClr>
            </a:pPr>
            <a:r>
              <a:rPr lang="en-US">
                <a:latin typeface="TW Cen MT"/>
                <a:ea typeface="+mn-lt"/>
                <a:cs typeface="+mn-lt"/>
              </a:rPr>
              <a:t>72% on 2nd Full Mock (125 of 170)</a:t>
            </a:r>
            <a:endParaRPr lang="en-US" dirty="0">
              <a:latin typeface="TW Cen MT"/>
              <a:ea typeface="+mn-lt"/>
              <a:cs typeface="+mn-lt"/>
            </a:endParaRPr>
          </a:p>
          <a:p>
            <a:pPr lvl="2">
              <a:buClr>
                <a:srgbClr val="CCA500"/>
              </a:buClr>
            </a:pPr>
            <a:r>
              <a:rPr lang="en-US">
                <a:latin typeface="TW Cen MT"/>
                <a:ea typeface="+mn-lt"/>
                <a:cs typeface="+mn-lt"/>
              </a:rPr>
              <a:t>2nd Exam I finished 35 min early, changed my answers </a:t>
            </a:r>
            <a:endParaRPr lang="en-US">
              <a:ea typeface="+mn-lt"/>
              <a:cs typeface="+mn-lt"/>
            </a:endParaRPr>
          </a:p>
          <a:p>
            <a:pPr lvl="1">
              <a:buClr>
                <a:srgbClr val="0C5449"/>
              </a:buClr>
            </a:pPr>
            <a:r>
              <a:rPr lang="en-US">
                <a:ea typeface="+mn-lt"/>
                <a:cs typeface="+mn-lt"/>
              </a:rPr>
              <a:t>71% on SSW exam</a:t>
            </a:r>
            <a:endParaRPr lang="en-US"/>
          </a:p>
          <a:p>
            <a:pPr lvl="2">
              <a:buClr>
                <a:srgbClr val="CCA500"/>
              </a:buClr>
            </a:pPr>
            <a:r>
              <a:rPr lang="en-US">
                <a:ea typeface="+mn-lt"/>
                <a:cs typeface="+mn-lt"/>
              </a:rPr>
              <a:t>Questions were super wordy, I almost wanted to give up</a:t>
            </a:r>
          </a:p>
          <a:p>
            <a:pPr lvl="1">
              <a:buClr>
                <a:srgbClr val="0C5449"/>
              </a:buClr>
            </a:pPr>
            <a:r>
              <a:rPr lang="en-US"/>
              <a:t>114 of 170 on exam. I needed 103 Question Correct</a:t>
            </a:r>
            <a:endParaRPr lang="en-US" dirty="0"/>
          </a:p>
          <a:p>
            <a:r>
              <a:rPr lang="en-US" b="1"/>
              <a:t>Review Code of Ethics Days Leading Up to Exam</a:t>
            </a:r>
          </a:p>
          <a:p>
            <a:pPr>
              <a:buClr>
                <a:srgbClr val="CCA500"/>
              </a:buClr>
            </a:pPr>
            <a:r>
              <a:rPr lang="en-US" b="1"/>
              <a:t>Take at a 10-Minute Break during Exam (Q 85)</a:t>
            </a:r>
            <a:endParaRPr lang="en-US" b="1" dirty="0"/>
          </a:p>
          <a:p>
            <a:pPr marL="685800" lvl="2" indent="0">
              <a:buClr>
                <a:srgbClr val="CCA500"/>
              </a:buClr>
              <a:buNone/>
            </a:pPr>
            <a:endParaRPr lang="en-US" dirty="0"/>
          </a:p>
        </p:txBody>
      </p:sp>
    </p:spTree>
    <p:extLst>
      <p:ext uri="{BB962C8B-B14F-4D97-AF65-F5344CB8AC3E}">
        <p14:creationId xmlns:p14="http://schemas.microsoft.com/office/powerpoint/2010/main" val="31749637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a:bodyPr>
          <a:lstStyle/>
          <a:p>
            <a:pPr algn="ctr"/>
            <a:r>
              <a:rPr lang="en-US" sz="6600" b="1" dirty="0"/>
              <a:t>Jeffrey Williams</a:t>
            </a:r>
          </a:p>
        </p:txBody>
      </p:sp>
      <p:sp>
        <p:nvSpPr>
          <p:cNvPr id="3" name="Title 2"/>
          <p:cNvSpPr>
            <a:spLocks noGrp="1"/>
          </p:cNvSpPr>
          <p:nvPr>
            <p:ph type="title"/>
          </p:nvPr>
        </p:nvSpPr>
        <p:spPr>
          <a:xfrm>
            <a:off x="1524000" y="1676400"/>
            <a:ext cx="7391400" cy="838200"/>
          </a:xfrm>
        </p:spPr>
        <p:txBody>
          <a:bodyPr>
            <a:noAutofit/>
          </a:bodyPr>
          <a:lstStyle/>
          <a:p>
            <a:r>
              <a:rPr lang="en-US" sz="2800" dirty="0"/>
              <a:t>Assistant Director of Mental Health and Wellness (Athletic Department)</a:t>
            </a:r>
          </a:p>
        </p:txBody>
      </p:sp>
    </p:spTree>
    <p:extLst>
      <p:ext uri="{BB962C8B-B14F-4D97-AF65-F5344CB8AC3E}">
        <p14:creationId xmlns:p14="http://schemas.microsoft.com/office/powerpoint/2010/main" val="20648991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Plan to Prepare for Exam</a:t>
            </a:r>
          </a:p>
        </p:txBody>
      </p:sp>
      <p:sp>
        <p:nvSpPr>
          <p:cNvPr id="3" name="Content Placeholder 2"/>
          <p:cNvSpPr>
            <a:spLocks noGrp="1"/>
          </p:cNvSpPr>
          <p:nvPr>
            <p:ph idx="1"/>
          </p:nvPr>
        </p:nvSpPr>
        <p:spPr>
          <a:xfrm>
            <a:off x="628650" y="2125266"/>
            <a:ext cx="7886700" cy="3367373"/>
          </a:xfrm>
        </p:spPr>
        <p:txBody>
          <a:bodyPr>
            <a:normAutofit/>
          </a:bodyPr>
          <a:lstStyle/>
          <a:p>
            <a:r>
              <a:rPr lang="en-US" dirty="0"/>
              <a:t>Passitpro.com</a:t>
            </a:r>
          </a:p>
          <a:p>
            <a:r>
              <a:rPr lang="en-US" dirty="0"/>
              <a:t>Review NASW Code of Ethics</a:t>
            </a:r>
          </a:p>
          <a:p>
            <a:r>
              <a:rPr lang="en-US" dirty="0"/>
              <a:t>Practice Exams</a:t>
            </a:r>
          </a:p>
          <a:p>
            <a:r>
              <a:rPr lang="en-US" dirty="0"/>
              <a:t>Therapy to address self-sabotaging behaviors </a:t>
            </a:r>
          </a:p>
          <a:p>
            <a:endParaRPr lang="en-US" dirty="0"/>
          </a:p>
        </p:txBody>
      </p:sp>
    </p:spTree>
    <p:extLst>
      <p:ext uri="{BB962C8B-B14F-4D97-AF65-F5344CB8AC3E}">
        <p14:creationId xmlns:p14="http://schemas.microsoft.com/office/powerpoint/2010/main" val="37500883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Worked Well</a:t>
            </a:r>
          </a:p>
        </p:txBody>
      </p:sp>
      <p:sp>
        <p:nvSpPr>
          <p:cNvPr id="3" name="Content Placeholder 2"/>
          <p:cNvSpPr>
            <a:spLocks noGrp="1"/>
          </p:cNvSpPr>
          <p:nvPr>
            <p:ph idx="1"/>
          </p:nvPr>
        </p:nvSpPr>
        <p:spPr>
          <a:xfrm>
            <a:off x="628650" y="2045327"/>
            <a:ext cx="7886700" cy="3618511"/>
          </a:xfrm>
        </p:spPr>
        <p:txBody>
          <a:bodyPr>
            <a:normAutofit/>
          </a:bodyPr>
          <a:lstStyle/>
          <a:p>
            <a:r>
              <a:rPr lang="en-US" dirty="0"/>
              <a:t>Studying for short periods of times (45mins).</a:t>
            </a:r>
          </a:p>
          <a:p>
            <a:r>
              <a:rPr lang="en-US" dirty="0"/>
              <a:t>Studying a minimum of 3 times a week. </a:t>
            </a:r>
          </a:p>
          <a:p>
            <a:r>
              <a:rPr lang="en-US" dirty="0"/>
              <a:t>Answering questions (not just reviewing material)</a:t>
            </a:r>
          </a:p>
          <a:p>
            <a:r>
              <a:rPr lang="en-US" dirty="0"/>
              <a:t>Listening to videos on (YouTube) (content areas that you may not be as strong in). </a:t>
            </a:r>
          </a:p>
          <a:p>
            <a:r>
              <a:rPr lang="en-US" dirty="0"/>
              <a:t>Mindfulness </a:t>
            </a:r>
          </a:p>
          <a:p>
            <a:endParaRPr lang="en-US" dirty="0"/>
          </a:p>
        </p:txBody>
      </p:sp>
    </p:spTree>
    <p:extLst>
      <p:ext uri="{BB962C8B-B14F-4D97-AF65-F5344CB8AC3E}">
        <p14:creationId xmlns:p14="http://schemas.microsoft.com/office/powerpoint/2010/main" val="507912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3"/>
            <a:extLst>
              <a:ext uri="{FF2B5EF4-FFF2-40B4-BE49-F238E27FC236}">
                <a16:creationId xmlns:a16="http://schemas.microsoft.com/office/drawing/2014/main" id="{6082415D-2005-4239-B1C7-71FEAE69034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665" y="1559984"/>
            <a:ext cx="9228665" cy="4383616"/>
          </a:xfrm>
          <a:prstGeom prst="rect">
            <a:avLst/>
          </a:prstGeom>
        </p:spPr>
      </p:pic>
      <p:sp>
        <p:nvSpPr>
          <p:cNvPr id="2" name="Title 1">
            <a:extLst>
              <a:ext uri="{FF2B5EF4-FFF2-40B4-BE49-F238E27FC236}">
                <a16:creationId xmlns:a16="http://schemas.microsoft.com/office/drawing/2014/main" id="{822CC77F-B18C-426D-B09B-E2026158D1C8}"/>
              </a:ext>
            </a:extLst>
          </p:cNvPr>
          <p:cNvSpPr>
            <a:spLocks noGrp="1"/>
          </p:cNvSpPr>
          <p:nvPr>
            <p:ph type="title"/>
          </p:nvPr>
        </p:nvSpPr>
        <p:spPr>
          <a:xfrm>
            <a:off x="628650" y="152401"/>
            <a:ext cx="7886700" cy="990600"/>
          </a:xfrm>
        </p:spPr>
        <p:txBody>
          <a:bodyPr>
            <a:normAutofit/>
          </a:bodyPr>
          <a:lstStyle/>
          <a:p>
            <a:r>
              <a:rPr lang="en-US" b="1" dirty="0">
                <a:solidFill>
                  <a:schemeClr val="accent1">
                    <a:lumMod val="75000"/>
                  </a:schemeClr>
                </a:solidFill>
                <a:hlinkClick r:id="rId3"/>
              </a:rPr>
              <a:t>Aswb.org/exam-candidates/</a:t>
            </a:r>
            <a:endParaRPr lang="en-US" b="1" dirty="0">
              <a:solidFill>
                <a:schemeClr val="accent1">
                  <a:lumMod val="75000"/>
                </a:schemeClr>
              </a:solidFill>
            </a:endParaRPr>
          </a:p>
        </p:txBody>
      </p:sp>
    </p:spTree>
    <p:extLst>
      <p:ext uri="{BB962C8B-B14F-4D97-AF65-F5344CB8AC3E}">
        <p14:creationId xmlns:p14="http://schemas.microsoft.com/office/powerpoint/2010/main" val="12580567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Didn’t Work</a:t>
            </a:r>
          </a:p>
        </p:txBody>
      </p:sp>
      <p:sp>
        <p:nvSpPr>
          <p:cNvPr id="3" name="Content Placeholder 2"/>
          <p:cNvSpPr>
            <a:spLocks noGrp="1"/>
          </p:cNvSpPr>
          <p:nvPr>
            <p:ph idx="1"/>
          </p:nvPr>
        </p:nvSpPr>
        <p:spPr>
          <a:xfrm>
            <a:off x="628650" y="2045327"/>
            <a:ext cx="7886700" cy="3618511"/>
          </a:xfrm>
        </p:spPr>
        <p:txBody>
          <a:bodyPr>
            <a:normAutofit/>
          </a:bodyPr>
          <a:lstStyle/>
          <a:p>
            <a:r>
              <a:rPr lang="en-US" dirty="0"/>
              <a:t>Studying for long periods of time.</a:t>
            </a:r>
          </a:p>
          <a:p>
            <a:r>
              <a:rPr lang="en-US" dirty="0"/>
              <a:t>Paying for tutors. </a:t>
            </a:r>
          </a:p>
          <a:p>
            <a:r>
              <a:rPr lang="en-US" dirty="0"/>
              <a:t>Reviewing a lot of information for long periods of time</a:t>
            </a:r>
          </a:p>
          <a:p>
            <a:r>
              <a:rPr lang="en-US" dirty="0"/>
              <a:t>Reading books about the exam. </a:t>
            </a:r>
          </a:p>
          <a:p>
            <a:r>
              <a:rPr lang="en-US" dirty="0"/>
              <a:t>Studying </a:t>
            </a:r>
            <a:r>
              <a:rPr lang="en-US"/>
              <a:t>in groups.</a:t>
            </a:r>
            <a:endParaRPr lang="en-US" dirty="0"/>
          </a:p>
          <a:p>
            <a:endParaRPr lang="en-US" dirty="0"/>
          </a:p>
        </p:txBody>
      </p:sp>
    </p:spTree>
    <p:extLst>
      <p:ext uri="{BB962C8B-B14F-4D97-AF65-F5344CB8AC3E}">
        <p14:creationId xmlns:p14="http://schemas.microsoft.com/office/powerpoint/2010/main" val="6101352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Best Recommendations</a:t>
            </a:r>
          </a:p>
        </p:txBody>
      </p:sp>
      <p:sp>
        <p:nvSpPr>
          <p:cNvPr id="3" name="Content Placeholder 2"/>
          <p:cNvSpPr>
            <a:spLocks noGrp="1"/>
          </p:cNvSpPr>
          <p:nvPr>
            <p:ph idx="1"/>
          </p:nvPr>
        </p:nvSpPr>
        <p:spPr/>
        <p:txBody>
          <a:bodyPr/>
          <a:lstStyle/>
          <a:p>
            <a:r>
              <a:rPr lang="en-US" dirty="0"/>
              <a:t>Passitpro.com</a:t>
            </a:r>
          </a:p>
          <a:p>
            <a:r>
              <a:rPr lang="en-US" dirty="0"/>
              <a:t>Therapy for self-sabotaging behaviors</a:t>
            </a:r>
          </a:p>
          <a:p>
            <a:r>
              <a:rPr lang="en-US" dirty="0"/>
              <a:t>Belief that you are able! ( The Exam is not trying to trick you).</a:t>
            </a:r>
          </a:p>
          <a:p>
            <a:r>
              <a:rPr lang="en-US" dirty="0"/>
              <a:t>Never give up!</a:t>
            </a:r>
          </a:p>
          <a:p>
            <a:endParaRPr lang="en-US" dirty="0"/>
          </a:p>
        </p:txBody>
      </p:sp>
    </p:spTree>
    <p:extLst>
      <p:ext uri="{BB962C8B-B14F-4D97-AF65-F5344CB8AC3E}">
        <p14:creationId xmlns:p14="http://schemas.microsoft.com/office/powerpoint/2010/main" val="11396466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ASWB Exam </a:t>
            </a:r>
          </a:p>
        </p:txBody>
      </p:sp>
      <p:pic>
        <p:nvPicPr>
          <p:cNvPr id="2050" name="Picture 2" descr="Resources | Office of Contract Administration"/>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698012" y="1600200"/>
            <a:ext cx="7982926" cy="449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28235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 y="914400"/>
            <a:ext cx="8442754" cy="1428750"/>
          </a:xfrm>
        </p:spPr>
        <p:txBody>
          <a:bodyPr>
            <a:normAutofit/>
          </a:bodyPr>
          <a:lstStyle/>
          <a:p>
            <a:r>
              <a:rPr lang="en-US" b="1" dirty="0">
                <a:solidFill>
                  <a:srgbClr val="0070C0"/>
                </a:solidFill>
              </a:rPr>
              <a:t>Digital $15			Paper copy $20</a:t>
            </a:r>
          </a:p>
        </p:txBody>
      </p:sp>
      <p:sp>
        <p:nvSpPr>
          <p:cNvPr id="4" name="Slide Number Placeholder 3"/>
          <p:cNvSpPr>
            <a:spLocks noGrp="1"/>
          </p:cNvSpPr>
          <p:nvPr>
            <p:ph type="sldNum" sz="quarter" idx="12"/>
          </p:nvPr>
        </p:nvSpPr>
        <p:spPr/>
        <p:txBody>
          <a:bodyPr>
            <a:normAutofit fontScale="85000" lnSpcReduction="20000"/>
          </a:bodyPr>
          <a:lstStyle/>
          <a:p>
            <a:pPr>
              <a:defRPr/>
            </a:pPr>
            <a:fld id="{D21D4449-B0D1-491B-8169-16C6B0E8BD6C}" type="slidenum">
              <a:rPr lang="en-US" smtClean="0"/>
              <a:pPr>
                <a:defRPr/>
              </a:pPr>
              <a:t>33</a:t>
            </a:fld>
            <a:endParaRPr lang="en-US" dirty="0"/>
          </a:p>
        </p:txBody>
      </p:sp>
      <p:pic>
        <p:nvPicPr>
          <p:cNvPr id="5" name="Picture 2" descr="https://www.aswb.org/wp-content/uploads/2015/01/ASWB-Exam-Guide-Cover-e1515012471115.jpg">
            <a:extLst>
              <a:ext uri="{FF2B5EF4-FFF2-40B4-BE49-F238E27FC236}">
                <a16:creationId xmlns:a16="http://schemas.microsoft.com/office/drawing/2014/main" id="{7D4BABF2-7B26-47AD-A495-AAE7B98A6A3D}"/>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343275" y="2343150"/>
            <a:ext cx="2457450" cy="314553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DAC5533F-F1BE-4DCF-A1CC-4588CCB5E7B8}"/>
              </a:ext>
            </a:extLst>
          </p:cNvPr>
          <p:cNvSpPr txBox="1"/>
          <p:nvPr/>
        </p:nvSpPr>
        <p:spPr>
          <a:xfrm rot="636289">
            <a:off x="1600200" y="2503060"/>
            <a:ext cx="1543050" cy="923330"/>
          </a:xfrm>
          <a:prstGeom prst="rect">
            <a:avLst/>
          </a:prstGeom>
          <a:solidFill>
            <a:srgbClr val="FFC000"/>
          </a:solidFill>
        </p:spPr>
        <p:txBody>
          <a:bodyPr wrap="square" rtlCol="0">
            <a:spAutoFit/>
          </a:bodyPr>
          <a:lstStyle/>
          <a:p>
            <a:r>
              <a:rPr lang="en-US" dirty="0"/>
              <a:t>Tips on preparing for the exam</a:t>
            </a:r>
          </a:p>
        </p:txBody>
      </p:sp>
      <p:sp>
        <p:nvSpPr>
          <p:cNvPr id="8" name="TextBox 7">
            <a:extLst>
              <a:ext uri="{FF2B5EF4-FFF2-40B4-BE49-F238E27FC236}">
                <a16:creationId xmlns:a16="http://schemas.microsoft.com/office/drawing/2014/main" id="{4DFF759B-86CD-4305-8F75-4F1D12DBFFD7}"/>
              </a:ext>
            </a:extLst>
          </p:cNvPr>
          <p:cNvSpPr txBox="1"/>
          <p:nvPr/>
        </p:nvSpPr>
        <p:spPr>
          <a:xfrm rot="20195982">
            <a:off x="6119793" y="2503059"/>
            <a:ext cx="1543050" cy="923330"/>
          </a:xfrm>
          <a:prstGeom prst="rect">
            <a:avLst/>
          </a:prstGeom>
          <a:solidFill>
            <a:schemeClr val="accent3">
              <a:lumMod val="20000"/>
              <a:lumOff val="80000"/>
            </a:schemeClr>
          </a:solidFill>
        </p:spPr>
        <p:txBody>
          <a:bodyPr wrap="square" rtlCol="0">
            <a:spAutoFit/>
          </a:bodyPr>
          <a:lstStyle/>
          <a:p>
            <a:r>
              <a:rPr lang="en-US" dirty="0"/>
              <a:t>Exam development process</a:t>
            </a:r>
          </a:p>
        </p:txBody>
      </p:sp>
      <p:sp>
        <p:nvSpPr>
          <p:cNvPr id="9" name="TextBox 8">
            <a:extLst>
              <a:ext uri="{FF2B5EF4-FFF2-40B4-BE49-F238E27FC236}">
                <a16:creationId xmlns:a16="http://schemas.microsoft.com/office/drawing/2014/main" id="{B1E9FA83-5783-4A9C-8582-4AEC91A23F41}"/>
              </a:ext>
            </a:extLst>
          </p:cNvPr>
          <p:cNvSpPr txBox="1"/>
          <p:nvPr/>
        </p:nvSpPr>
        <p:spPr>
          <a:xfrm rot="1406789">
            <a:off x="6102620" y="4053186"/>
            <a:ext cx="1670053" cy="923330"/>
          </a:xfrm>
          <a:prstGeom prst="rect">
            <a:avLst/>
          </a:prstGeom>
          <a:solidFill>
            <a:srgbClr val="FFFF00"/>
          </a:solidFill>
        </p:spPr>
        <p:txBody>
          <a:bodyPr wrap="square" rtlCol="0">
            <a:spAutoFit/>
          </a:bodyPr>
          <a:lstStyle/>
          <a:p>
            <a:r>
              <a:rPr lang="en-US" dirty="0"/>
              <a:t>Exam Administration Process</a:t>
            </a:r>
          </a:p>
        </p:txBody>
      </p:sp>
      <p:sp>
        <p:nvSpPr>
          <p:cNvPr id="10" name="TextBox 9">
            <a:extLst>
              <a:ext uri="{FF2B5EF4-FFF2-40B4-BE49-F238E27FC236}">
                <a16:creationId xmlns:a16="http://schemas.microsoft.com/office/drawing/2014/main" id="{2F3DF422-2CB6-4B20-9A8D-CEC7DC077205}"/>
              </a:ext>
            </a:extLst>
          </p:cNvPr>
          <p:cNvSpPr txBox="1"/>
          <p:nvPr/>
        </p:nvSpPr>
        <p:spPr>
          <a:xfrm rot="20110282">
            <a:off x="1570738" y="4053187"/>
            <a:ext cx="1730564" cy="923330"/>
          </a:xfrm>
          <a:prstGeom prst="rect">
            <a:avLst/>
          </a:prstGeom>
          <a:solidFill>
            <a:srgbClr val="C9E7A7"/>
          </a:solidFill>
        </p:spPr>
        <p:txBody>
          <a:bodyPr wrap="square" rtlCol="0">
            <a:spAutoFit/>
          </a:bodyPr>
          <a:lstStyle/>
          <a:p>
            <a:r>
              <a:rPr lang="en-US" dirty="0"/>
              <a:t>Exam Content Outlines &amp; References</a:t>
            </a:r>
          </a:p>
        </p:txBody>
      </p:sp>
    </p:spTree>
    <p:extLst>
      <p:ext uri="{BB962C8B-B14F-4D97-AF65-F5344CB8AC3E}">
        <p14:creationId xmlns:p14="http://schemas.microsoft.com/office/powerpoint/2010/main" val="39664053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96785" cy="1119822"/>
          </a:xfrm>
        </p:spPr>
        <p:txBody>
          <a:bodyPr>
            <a:normAutofit fontScale="90000"/>
          </a:bodyPr>
          <a:lstStyle/>
          <a:p>
            <a:r>
              <a:rPr lang="en-US" b="1" dirty="0">
                <a:solidFill>
                  <a:srgbClr val="0070C0"/>
                </a:solidFill>
              </a:rPr>
              <a:t>ASWB “Suite” of Exam Resources</a:t>
            </a:r>
          </a:p>
        </p:txBody>
      </p:sp>
      <p:sp>
        <p:nvSpPr>
          <p:cNvPr id="3" name="Content Placeholder 2"/>
          <p:cNvSpPr>
            <a:spLocks noGrp="1"/>
          </p:cNvSpPr>
          <p:nvPr>
            <p:ph idx="1"/>
          </p:nvPr>
        </p:nvSpPr>
        <p:spPr>
          <a:xfrm>
            <a:off x="304800" y="1905000"/>
            <a:ext cx="8534400" cy="4419600"/>
          </a:xfrm>
          <a:gradFill>
            <a:gsLst>
              <a:gs pos="0">
                <a:schemeClr val="accent1">
                  <a:lumMod val="5000"/>
                  <a:lumOff val="95000"/>
                </a:schemeClr>
              </a:gs>
              <a:gs pos="71000">
                <a:schemeClr val="accent1">
                  <a:lumMod val="20000"/>
                  <a:lumOff val="80000"/>
                </a:schemeClr>
              </a:gs>
              <a:gs pos="100000">
                <a:schemeClr val="accent1">
                  <a:lumMod val="45000"/>
                  <a:lumOff val="55000"/>
                </a:schemeClr>
              </a:gs>
              <a:gs pos="96000">
                <a:schemeClr val="accent1">
                  <a:lumMod val="30000"/>
                  <a:lumOff val="70000"/>
                </a:schemeClr>
              </a:gs>
            </a:gsLst>
            <a:lin ang="5400000" scaled="1"/>
          </a:gradFill>
        </p:spPr>
        <p:txBody>
          <a:bodyPr>
            <a:normAutofit/>
          </a:bodyPr>
          <a:lstStyle/>
          <a:p>
            <a:r>
              <a:rPr lang="en-US" sz="2400" dirty="0"/>
              <a:t>Candidate Handbook </a:t>
            </a:r>
          </a:p>
          <a:p>
            <a:pPr marL="82296" indent="0">
              <a:buNone/>
            </a:pPr>
            <a:r>
              <a:rPr lang="en-US" sz="1800" dirty="0"/>
              <a:t>	  Free download from ASWB.org website</a:t>
            </a:r>
          </a:p>
          <a:p>
            <a:pPr marL="82296" indent="0">
              <a:buNone/>
            </a:pPr>
            <a:endParaRPr lang="en-US" sz="1050" dirty="0"/>
          </a:p>
          <a:p>
            <a:r>
              <a:rPr lang="en-US" sz="2400" dirty="0"/>
              <a:t>Guide to the Social Work Exams </a:t>
            </a:r>
          </a:p>
          <a:p>
            <a:pPr marL="82296" indent="0">
              <a:buNone/>
            </a:pPr>
            <a:r>
              <a:rPr lang="en-US" sz="1800" dirty="0"/>
              <a:t>	  ($20/$15 e-book)</a:t>
            </a:r>
          </a:p>
          <a:p>
            <a:pPr marL="82296" indent="0">
              <a:buNone/>
            </a:pPr>
            <a:endParaRPr lang="en-US" sz="1050" dirty="0"/>
          </a:p>
          <a:p>
            <a:r>
              <a:rPr lang="en-US" sz="2400" dirty="0"/>
              <a:t>Exam content outlines </a:t>
            </a:r>
            <a:r>
              <a:rPr lang="en-US" sz="1800" dirty="0"/>
              <a:t>Free download aswb.org</a:t>
            </a:r>
            <a:endParaRPr lang="en-US" sz="2400" dirty="0"/>
          </a:p>
          <a:p>
            <a:pPr marL="82296" indent="0">
              <a:buNone/>
            </a:pPr>
            <a:r>
              <a:rPr lang="en-US" sz="1800" dirty="0"/>
              <a:t>    organized by % of knowledge, skills, and abilities (KSAs) on exam</a:t>
            </a:r>
          </a:p>
          <a:p>
            <a:pPr marL="82296" indent="0">
              <a:buNone/>
            </a:pPr>
            <a:endParaRPr lang="en-US" sz="1050" dirty="0"/>
          </a:p>
          <a:p>
            <a:r>
              <a:rPr lang="en-US" sz="2400" dirty="0"/>
              <a:t>Individual Practice Exams </a:t>
            </a:r>
            <a:r>
              <a:rPr lang="en-US" sz="1800" dirty="0"/>
              <a:t>($85)</a:t>
            </a:r>
          </a:p>
          <a:p>
            <a:pPr marL="82296" indent="0">
              <a:buNone/>
            </a:pPr>
            <a:endParaRPr lang="en-US" dirty="0"/>
          </a:p>
        </p:txBody>
      </p:sp>
      <p:sp>
        <p:nvSpPr>
          <p:cNvPr id="4" name="Slide Number Placeholder 3"/>
          <p:cNvSpPr>
            <a:spLocks noGrp="1"/>
          </p:cNvSpPr>
          <p:nvPr>
            <p:ph type="sldNum" sz="quarter" idx="12"/>
          </p:nvPr>
        </p:nvSpPr>
        <p:spPr/>
        <p:txBody>
          <a:bodyPr>
            <a:normAutofit fontScale="85000" lnSpcReduction="20000"/>
          </a:bodyPr>
          <a:lstStyle/>
          <a:p>
            <a:pPr>
              <a:defRPr/>
            </a:pPr>
            <a:fld id="{D21D4449-B0D1-491B-8169-16C6B0E8BD6C}" type="slidenum">
              <a:rPr lang="en-US" smtClean="0"/>
              <a:pPr>
                <a:defRPr/>
              </a:pPr>
              <a:t>34</a:t>
            </a:fld>
            <a:endParaRPr lang="en-US" dirty="0"/>
          </a:p>
        </p:txBody>
      </p:sp>
    </p:spTree>
    <p:extLst>
      <p:ext uri="{BB962C8B-B14F-4D97-AF65-F5344CB8AC3E}">
        <p14:creationId xmlns:p14="http://schemas.microsoft.com/office/powerpoint/2010/main" val="27959112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 From 2020 Panelists</a:t>
            </a:r>
          </a:p>
        </p:txBody>
      </p:sp>
      <p:sp>
        <p:nvSpPr>
          <p:cNvPr id="3" name="Content Placeholder 2"/>
          <p:cNvSpPr>
            <a:spLocks noGrp="1"/>
          </p:cNvSpPr>
          <p:nvPr>
            <p:ph sz="quarter" idx="1"/>
          </p:nvPr>
        </p:nvSpPr>
        <p:spPr>
          <a:xfrm>
            <a:off x="152400" y="1600200"/>
            <a:ext cx="8991600" cy="5105400"/>
          </a:xfrm>
        </p:spPr>
        <p:txBody>
          <a:bodyPr>
            <a:normAutofit fontScale="55000" lnSpcReduction="20000"/>
          </a:bodyPr>
          <a:lstStyle/>
          <a:p>
            <a:pPr marL="0" indent="0" fontAlgn="base">
              <a:buNone/>
            </a:pPr>
            <a:r>
              <a:rPr lang="en-US" dirty="0"/>
              <a:t>Brooke Rodriguez, LMMSW </a:t>
            </a:r>
            <a:r>
              <a:rPr lang="en-US" sz="1600" dirty="0"/>
              <a:t>(may need library access)</a:t>
            </a:r>
          </a:p>
          <a:p>
            <a:pPr fontAlgn="base"/>
            <a:r>
              <a:rPr lang="en-US" sz="2500" dirty="0">
                <a:hlinkClick r:id="rId2"/>
              </a:rPr>
              <a:t>https://elibrary.wayne.edu/record=b5400519~S47</a:t>
            </a:r>
            <a:endParaRPr lang="en-US" sz="2500" dirty="0"/>
          </a:p>
          <a:p>
            <a:pPr fontAlgn="base"/>
            <a:r>
              <a:rPr lang="en-US" sz="2500" dirty="0">
                <a:hlinkClick r:id="rId3"/>
              </a:rPr>
              <a:t>https://ebookcentral.proquest.com/lib/wayne/detail.action?docID=5108153\</a:t>
            </a:r>
            <a:endParaRPr lang="en-US" sz="2500" dirty="0"/>
          </a:p>
          <a:p>
            <a:pPr marL="0" indent="0" fontAlgn="base">
              <a:buNone/>
            </a:pPr>
            <a:r>
              <a:rPr lang="en-US" dirty="0" err="1"/>
              <a:t>LaKeidra</a:t>
            </a:r>
            <a:r>
              <a:rPr lang="en-US" dirty="0"/>
              <a:t> </a:t>
            </a:r>
            <a:r>
              <a:rPr lang="en-US" dirty="0" err="1"/>
              <a:t>Bronner</a:t>
            </a:r>
            <a:r>
              <a:rPr lang="en-US" dirty="0"/>
              <a:t>,  </a:t>
            </a:r>
          </a:p>
          <a:p>
            <a:r>
              <a:rPr lang="en-US" sz="2500" dirty="0"/>
              <a:t>Pocket Prep (ASWB LCSW)</a:t>
            </a:r>
          </a:p>
          <a:p>
            <a:r>
              <a:rPr lang="en-US" sz="2500" dirty="0"/>
              <a:t>AATBS (</a:t>
            </a:r>
            <a:r>
              <a:rPr lang="en-US" sz="2500" dirty="0">
                <a:hlinkClick r:id="rId4"/>
              </a:rPr>
              <a:t>https://aatbs.com/social-work-clinical-exam-prep-package-self-study</a:t>
            </a:r>
            <a:r>
              <a:rPr lang="en-US" sz="2500" dirty="0"/>
              <a:t>)</a:t>
            </a:r>
          </a:p>
          <a:p>
            <a:r>
              <a:rPr lang="en-US" sz="2500" dirty="0"/>
              <a:t>Facebook groups: LMSW/LCSW Study Groups (</a:t>
            </a:r>
            <a:r>
              <a:rPr lang="en-US" sz="2500" dirty="0">
                <a:hlinkClick r:id="rId5"/>
              </a:rPr>
              <a:t>https://www.facebook.com/groups/125915564815604</a:t>
            </a:r>
            <a:r>
              <a:rPr lang="en-US" sz="2500" dirty="0"/>
              <a:t>), Black Therapists Rock (</a:t>
            </a:r>
            <a:r>
              <a:rPr lang="en-US" sz="2500" dirty="0">
                <a:hlinkClick r:id="rId6"/>
              </a:rPr>
              <a:t>https://www.facebook.com/groups/btrdc</a:t>
            </a:r>
            <a:r>
              <a:rPr lang="en-US" sz="2500" dirty="0"/>
              <a:t>) , Black Girls in Social Work (</a:t>
            </a:r>
            <a:r>
              <a:rPr lang="en-US" sz="2500" dirty="0">
                <a:hlinkClick r:id="rId7"/>
              </a:rPr>
              <a:t>https://www.facebook.com/groups/2100003930221912</a:t>
            </a:r>
            <a:r>
              <a:rPr lang="en-US" sz="2500" dirty="0"/>
              <a:t>)</a:t>
            </a:r>
          </a:p>
          <a:p>
            <a:r>
              <a:rPr lang="en-US" sz="2500" dirty="0"/>
              <a:t>Phil Luttrell </a:t>
            </a:r>
            <a:r>
              <a:rPr lang="en-US" sz="2500" dirty="0" err="1"/>
              <a:t>Youtube</a:t>
            </a:r>
            <a:r>
              <a:rPr lang="en-US" sz="2500" dirty="0"/>
              <a:t> Channel (</a:t>
            </a:r>
            <a:r>
              <a:rPr lang="en-US" sz="2500" dirty="0">
                <a:hlinkClick r:id="rId8"/>
              </a:rPr>
              <a:t>https://</a:t>
            </a:r>
            <a:r>
              <a:rPr lang="en-US" sz="2500">
                <a:hlinkClick r:id="rId8"/>
              </a:rPr>
              <a:t>www.youtube.com/channel/UCN3MVOyj9uS5x_Npghc9dYg</a:t>
            </a:r>
            <a:r>
              <a:rPr lang="en-US" sz="2500"/>
              <a:t>)</a:t>
            </a:r>
            <a:endParaRPr lang="en-US" dirty="0"/>
          </a:p>
          <a:p>
            <a:pPr marL="0" indent="0" fontAlgn="base">
              <a:buNone/>
            </a:pPr>
            <a:r>
              <a:rPr lang="en-US" dirty="0"/>
              <a:t>Elaina Brown, LMSW</a:t>
            </a:r>
          </a:p>
          <a:p>
            <a:pPr fontAlgn="base"/>
            <a:r>
              <a:rPr lang="en-US" sz="2500" dirty="0">
                <a:hlinkClick r:id="rId9"/>
              </a:rPr>
              <a:t>https://www.aswb.org/wp-content/uploads/2017/04/2018-Clinical.df</a:t>
            </a:r>
            <a:r>
              <a:rPr lang="en-US" sz="2500" dirty="0"/>
              <a:t> </a:t>
            </a:r>
          </a:p>
          <a:p>
            <a:pPr fontAlgn="base">
              <a:lnSpc>
                <a:spcPct val="120000"/>
              </a:lnSpc>
            </a:pPr>
            <a:r>
              <a:rPr lang="en-US" sz="2500" dirty="0">
                <a:hlinkClick r:id="rId10"/>
              </a:rPr>
              <a:t>https://www.pocketprep.com/exams/aswb-lcsw/</a:t>
            </a:r>
            <a:r>
              <a:rPr lang="en-US" sz="2500" dirty="0"/>
              <a:t>  </a:t>
            </a:r>
          </a:p>
          <a:p>
            <a:pPr fontAlgn="base"/>
            <a:r>
              <a:rPr lang="en-US" sz="2500" dirty="0">
                <a:hlinkClick r:id="rId11"/>
              </a:rPr>
              <a:t>https://www.facebook.com/passitpro/</a:t>
            </a:r>
            <a:r>
              <a:rPr lang="en-US" sz="2500" dirty="0"/>
              <a:t> </a:t>
            </a:r>
          </a:p>
          <a:p>
            <a:pPr fontAlgn="base"/>
            <a:r>
              <a:rPr lang="en-US" sz="2500" dirty="0">
                <a:hlinkClick r:id="rId12"/>
              </a:rPr>
              <a:t>https://forms.wayne.edu/570289c2a6e90</a:t>
            </a:r>
            <a:r>
              <a:rPr lang="en-US" sz="2500" dirty="0"/>
              <a:t> </a:t>
            </a:r>
          </a:p>
          <a:p>
            <a:pPr marL="0" indent="0" fontAlgn="base">
              <a:buNone/>
            </a:pPr>
            <a:r>
              <a:rPr lang="en-US" dirty="0"/>
              <a:t>Aubrey Gilliland, LMSW</a:t>
            </a:r>
          </a:p>
          <a:p>
            <a:pPr fontAlgn="base"/>
            <a:r>
              <a:rPr lang="en-US" sz="2500" dirty="0">
                <a:hlinkClick r:id="rId13"/>
              </a:rPr>
              <a:t>ASWB generalist exam guide</a:t>
            </a:r>
            <a:endParaRPr lang="en-US" sz="2500" dirty="0"/>
          </a:p>
          <a:p>
            <a:pPr fontAlgn="base"/>
            <a:r>
              <a:rPr lang="en-US" sz="2500" dirty="0">
                <a:hlinkClick r:id="rId14"/>
              </a:rPr>
              <a:t>ASWB generalist practice exam</a:t>
            </a:r>
            <a:endParaRPr lang="en-US" sz="2500" dirty="0"/>
          </a:p>
          <a:p>
            <a:pPr fontAlgn="base"/>
            <a:r>
              <a:rPr lang="en-US" sz="2500" dirty="0">
                <a:hlinkClick r:id="rId15"/>
              </a:rPr>
              <a:t>DSM-5 quick overview guide</a:t>
            </a:r>
            <a:endParaRPr lang="en-US" sz="2500" dirty="0"/>
          </a:p>
          <a:p>
            <a:pPr marL="0" indent="0">
              <a:buNone/>
            </a:pPr>
            <a:endParaRPr lang="en-US" dirty="0"/>
          </a:p>
        </p:txBody>
      </p:sp>
    </p:spTree>
    <p:extLst>
      <p:ext uri="{BB962C8B-B14F-4D97-AF65-F5344CB8AC3E}">
        <p14:creationId xmlns:p14="http://schemas.microsoft.com/office/powerpoint/2010/main" val="822018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Licensing and Regulatory Affairs</a:t>
            </a:r>
          </a:p>
        </p:txBody>
      </p:sp>
      <p:pic>
        <p:nvPicPr>
          <p:cNvPr id="1028" name="Picture 4" descr="Image result for lara michigan social work"/>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21021" y="1752600"/>
            <a:ext cx="4495800" cy="44958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lara michigan social wor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3505200"/>
            <a:ext cx="4259873" cy="205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1652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85832-7B8B-460D-A208-06DC71084814}"/>
              </a:ext>
            </a:extLst>
          </p:cNvPr>
          <p:cNvSpPr>
            <a:spLocks noGrp="1"/>
          </p:cNvSpPr>
          <p:nvPr>
            <p:ph type="title"/>
          </p:nvPr>
        </p:nvSpPr>
        <p:spPr>
          <a:xfrm>
            <a:off x="1196546" y="76201"/>
            <a:ext cx="6572779" cy="1523999"/>
          </a:xfrm>
          <a:solidFill>
            <a:schemeClr val="bg1"/>
          </a:solidFill>
          <a:ln>
            <a:noFill/>
          </a:ln>
        </p:spPr>
        <p:txBody>
          <a:bodyPr>
            <a:normAutofit/>
          </a:bodyPr>
          <a:lstStyle/>
          <a:p>
            <a:pPr algn="ctr"/>
            <a:endParaRPr lang="en-US" sz="2025" dirty="0"/>
          </a:p>
        </p:txBody>
      </p:sp>
      <p:sp>
        <p:nvSpPr>
          <p:cNvPr id="3" name="Content Placeholder 2">
            <a:extLst>
              <a:ext uri="{FF2B5EF4-FFF2-40B4-BE49-F238E27FC236}">
                <a16:creationId xmlns:a16="http://schemas.microsoft.com/office/drawing/2014/main" id="{808099C6-602F-4C28-9160-3840EBCA56B2}"/>
              </a:ext>
            </a:extLst>
          </p:cNvPr>
          <p:cNvSpPr>
            <a:spLocks noGrp="1"/>
          </p:cNvSpPr>
          <p:nvPr>
            <p:ph idx="1"/>
          </p:nvPr>
        </p:nvSpPr>
        <p:spPr>
          <a:xfrm>
            <a:off x="914400" y="1981200"/>
            <a:ext cx="7391400" cy="4495800"/>
          </a:xfrm>
        </p:spPr>
        <p:txBody>
          <a:bodyPr>
            <a:normAutofit fontScale="40000" lnSpcReduction="20000"/>
          </a:bodyPr>
          <a:lstStyle/>
          <a:p>
            <a:r>
              <a:rPr lang="en-US" sz="4500" dirty="0"/>
              <a:t>Responsible for creating and deliver the social work licensing exam </a:t>
            </a:r>
          </a:p>
          <a:p>
            <a:r>
              <a:rPr lang="en-US" sz="4500" dirty="0"/>
              <a:t>A nonprofit association of social work regulatory bodies in the United States and Canada.</a:t>
            </a:r>
          </a:p>
          <a:p>
            <a:r>
              <a:rPr lang="en-US" sz="4500" dirty="0"/>
              <a:t>Includes 50 states, Washington, D.C., the U.S. Virgin Islands, Guam, the Northern Mariana Islands, and all 10 Canadian provinces</a:t>
            </a:r>
          </a:p>
          <a:p>
            <a:pPr marL="0" indent="0">
              <a:buNone/>
            </a:pPr>
            <a:endParaRPr lang="en-US" sz="3825" dirty="0"/>
          </a:p>
          <a:p>
            <a:endParaRPr lang="en-US" sz="3825" dirty="0"/>
          </a:p>
          <a:p>
            <a:endParaRPr lang="en-US" sz="3825" dirty="0"/>
          </a:p>
          <a:p>
            <a:pPr marL="82296" indent="0">
              <a:buNone/>
            </a:pPr>
            <a:endParaRPr lang="en-US" sz="3825" dirty="0"/>
          </a:p>
          <a:p>
            <a:pPr marL="82296" indent="0">
              <a:buNone/>
            </a:pPr>
            <a:endParaRPr lang="en-US" sz="3825" dirty="0"/>
          </a:p>
          <a:p>
            <a:pPr marL="82296" indent="0">
              <a:buNone/>
            </a:pPr>
            <a:endParaRPr lang="en-US" sz="3825" dirty="0"/>
          </a:p>
          <a:p>
            <a:r>
              <a:rPr lang="en-US" sz="4500" dirty="0"/>
              <a:t>Mission - provide support and services to the social work regulatory community to advance safe, competent, and ethical practices to strengthen public protection</a:t>
            </a:r>
          </a:p>
          <a:p>
            <a:pPr marL="0" indent="0">
              <a:buNone/>
            </a:pPr>
            <a:endParaRPr lang="en-US" dirty="0"/>
          </a:p>
        </p:txBody>
      </p:sp>
      <p:pic>
        <p:nvPicPr>
          <p:cNvPr id="4" name="Picture 2" descr="http://www.cdn-iris.ca/images/canada_us_flags.jpg">
            <a:extLst>
              <a:ext uri="{FF2B5EF4-FFF2-40B4-BE49-F238E27FC236}">
                <a16:creationId xmlns:a16="http://schemas.microsoft.com/office/drawing/2014/main" id="{B00966CB-6D34-4CE3-8AEA-1783F89D4861}"/>
              </a:ext>
            </a:extLst>
          </p:cNvPr>
          <p:cNvPicPr>
            <a:picLocks noChangeAspect="1" noChangeArrowheads="1"/>
          </p:cNvPicPr>
          <p:nvPr/>
        </p:nvPicPr>
        <p:blipFill>
          <a:blip r:embed="rId3" cstate="print"/>
          <a:srcRect/>
          <a:stretch>
            <a:fillRect/>
          </a:stretch>
        </p:blipFill>
        <p:spPr bwMode="auto">
          <a:xfrm>
            <a:off x="3421056" y="3774018"/>
            <a:ext cx="2301888" cy="1103738"/>
          </a:xfrm>
          <a:prstGeom prst="rect">
            <a:avLst/>
          </a:prstGeom>
          <a:noFill/>
        </p:spPr>
      </p:pic>
      <p:pic>
        <p:nvPicPr>
          <p:cNvPr id="6" name="Picture 5">
            <a:extLst>
              <a:ext uri="{FF2B5EF4-FFF2-40B4-BE49-F238E27FC236}">
                <a16:creationId xmlns:a16="http://schemas.microsoft.com/office/drawing/2014/main" id="{0121E275-15DE-41C3-938D-48CEB0B51DF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62200" y="328373"/>
            <a:ext cx="3598334" cy="1271827"/>
          </a:xfrm>
          <a:prstGeom prst="rect">
            <a:avLst/>
          </a:prstGeom>
        </p:spPr>
      </p:pic>
    </p:spTree>
    <p:extLst>
      <p:ext uri="{BB962C8B-B14F-4D97-AF65-F5344CB8AC3E}">
        <p14:creationId xmlns:p14="http://schemas.microsoft.com/office/powerpoint/2010/main" val="2640024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 Requirement</a:t>
            </a:r>
          </a:p>
        </p:txBody>
      </p:sp>
      <p:sp>
        <p:nvSpPr>
          <p:cNvPr id="3" name="Content Placeholder 2"/>
          <p:cNvSpPr>
            <a:spLocks noGrp="1"/>
          </p:cNvSpPr>
          <p:nvPr>
            <p:ph sz="quarter" idx="1"/>
          </p:nvPr>
        </p:nvSpPr>
        <p:spPr/>
        <p:txBody>
          <a:bodyPr>
            <a:normAutofit/>
          </a:bodyPr>
          <a:lstStyle/>
          <a:p>
            <a:r>
              <a:rPr lang="en-US" sz="4800" dirty="0"/>
              <a:t>Will focus on MSW exams</a:t>
            </a:r>
          </a:p>
          <a:p>
            <a:r>
              <a:rPr lang="en-US" sz="4800" dirty="0"/>
              <a:t>Must pass either the ASWB Clinical Examination or the ASWB Advanced Generalist Examination </a:t>
            </a:r>
          </a:p>
        </p:txBody>
      </p:sp>
    </p:spTree>
    <p:extLst>
      <p:ext uri="{BB962C8B-B14F-4D97-AF65-F5344CB8AC3E}">
        <p14:creationId xmlns:p14="http://schemas.microsoft.com/office/powerpoint/2010/main" val="1167873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defRPr/>
            </a:pPr>
            <a:r>
              <a:rPr lang="en-US" dirty="0">
                <a:solidFill>
                  <a:schemeClr val="tx1"/>
                </a:solidFill>
              </a:rPr>
              <a:t>ASWB Examinations</a:t>
            </a:r>
          </a:p>
        </p:txBody>
      </p:sp>
      <p:sp>
        <p:nvSpPr>
          <p:cNvPr id="10243" name="Content Placeholder 2"/>
          <p:cNvSpPr>
            <a:spLocks noGrp="1"/>
          </p:cNvSpPr>
          <p:nvPr>
            <p:ph idx="1"/>
          </p:nvPr>
        </p:nvSpPr>
        <p:spPr>
          <a:xfrm>
            <a:off x="228600" y="2286000"/>
            <a:ext cx="8686800" cy="3992563"/>
          </a:xfrm>
        </p:spPr>
        <p:txBody>
          <a:bodyPr/>
          <a:lstStyle/>
          <a:p>
            <a:pPr eaLnBrk="1" hangingPunct="1">
              <a:spcAft>
                <a:spcPts val="1800"/>
              </a:spcAft>
            </a:pPr>
            <a:r>
              <a:rPr lang="en-US" sz="3600">
                <a:solidFill>
                  <a:schemeClr val="tx1"/>
                </a:solidFill>
                <a:cs typeface="Tahoma" pitchFamily="34" charset="0"/>
              </a:rPr>
              <a:t>Contain </a:t>
            </a:r>
            <a:r>
              <a:rPr lang="en-US" sz="3600" b="1">
                <a:solidFill>
                  <a:schemeClr val="tx1"/>
                </a:solidFill>
                <a:cs typeface="Tahoma" pitchFamily="34" charset="0"/>
              </a:rPr>
              <a:t>170</a:t>
            </a:r>
            <a:r>
              <a:rPr lang="en-US" sz="3600">
                <a:solidFill>
                  <a:schemeClr val="tx1"/>
                </a:solidFill>
                <a:cs typeface="Tahoma" pitchFamily="34" charset="0"/>
              </a:rPr>
              <a:t> multiple choice questions </a:t>
            </a:r>
          </a:p>
          <a:p>
            <a:pPr lvl="1" eaLnBrk="1" hangingPunct="1">
              <a:spcAft>
                <a:spcPts val="1800"/>
              </a:spcAft>
            </a:pPr>
            <a:r>
              <a:rPr lang="en-US" sz="2000" b="1">
                <a:solidFill>
                  <a:schemeClr val="tx1"/>
                </a:solidFill>
                <a:cs typeface="Tahoma" pitchFamily="34" charset="0"/>
              </a:rPr>
              <a:t>20 </a:t>
            </a:r>
            <a:r>
              <a:rPr lang="en-US" sz="2000">
                <a:solidFill>
                  <a:schemeClr val="tx1"/>
                </a:solidFill>
                <a:cs typeface="Tahoma" pitchFamily="34" charset="0"/>
              </a:rPr>
              <a:t>are non-scored items that are being pretested for possible inclusion as a scored question on a future ASWB examination.</a:t>
            </a:r>
          </a:p>
          <a:p>
            <a:pPr lvl="1" eaLnBrk="1" hangingPunct="1">
              <a:spcAft>
                <a:spcPts val="1800"/>
              </a:spcAft>
            </a:pPr>
            <a:r>
              <a:rPr lang="en-US" sz="2000">
                <a:solidFill>
                  <a:schemeClr val="tx1"/>
                </a:solidFill>
                <a:cs typeface="Tahoma" pitchFamily="34" charset="0"/>
              </a:rPr>
              <a:t>only the </a:t>
            </a:r>
            <a:r>
              <a:rPr lang="en-US" sz="2000" b="1">
                <a:solidFill>
                  <a:schemeClr val="tx1"/>
                </a:solidFill>
                <a:cs typeface="Tahoma" pitchFamily="34" charset="0"/>
              </a:rPr>
              <a:t>150</a:t>
            </a:r>
            <a:r>
              <a:rPr lang="en-US" sz="2000">
                <a:solidFill>
                  <a:schemeClr val="tx1"/>
                </a:solidFill>
                <a:cs typeface="Tahoma" pitchFamily="34" charset="0"/>
              </a:rPr>
              <a:t> remaining items will count toward the score. </a:t>
            </a:r>
          </a:p>
          <a:p>
            <a:pPr lvl="1" eaLnBrk="1" hangingPunct="1">
              <a:spcAft>
                <a:spcPts val="1800"/>
              </a:spcAft>
            </a:pPr>
            <a:r>
              <a:rPr lang="en-US" sz="2000">
                <a:solidFill>
                  <a:schemeClr val="tx1"/>
                </a:solidFill>
                <a:cs typeface="Tahoma" pitchFamily="34" charset="0"/>
              </a:rPr>
              <a:t>The pretest and scored items are mixed together on exam  </a:t>
            </a:r>
          </a:p>
          <a:p>
            <a:pPr lvl="1" eaLnBrk="1" hangingPunct="1">
              <a:spcAft>
                <a:spcPts val="1800"/>
              </a:spcAft>
            </a:pPr>
            <a:endParaRPr lang="en-US" sz="2000">
              <a:solidFill>
                <a:schemeClr val="tx1"/>
              </a:solidFill>
              <a:cs typeface="Tahoma"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Test items and cognitive ability levels</a:t>
            </a:r>
          </a:p>
        </p:txBody>
      </p:sp>
      <p:sp>
        <p:nvSpPr>
          <p:cNvPr id="3" name="Content Placeholder 2"/>
          <p:cNvSpPr>
            <a:spLocks noGrp="1"/>
          </p:cNvSpPr>
          <p:nvPr>
            <p:ph idx="1"/>
          </p:nvPr>
        </p:nvSpPr>
        <p:spPr/>
        <p:txBody>
          <a:bodyPr>
            <a:normAutofit fontScale="85000" lnSpcReduction="20000"/>
          </a:bodyPr>
          <a:lstStyle/>
          <a:p>
            <a:r>
              <a:rPr lang="en-US" dirty="0"/>
              <a:t>Types of thinking – or cognitive levels - required to do when answering test questions</a:t>
            </a:r>
          </a:p>
          <a:p>
            <a:pPr marL="685800" lvl="1" indent="-342900">
              <a:buFont typeface="+mj-lt"/>
              <a:buAutoNum type="arabicPeriod"/>
            </a:pPr>
            <a:r>
              <a:rPr lang="en-US" dirty="0"/>
              <a:t>Level one: </a:t>
            </a:r>
            <a:r>
              <a:rPr lang="en-US" b="1" dirty="0"/>
              <a:t>Recall</a:t>
            </a:r>
            <a:r>
              <a:rPr lang="en-US" dirty="0"/>
              <a:t> – a description or definition without application to a given situation; requires remembering previously learned material from a broad range of information</a:t>
            </a:r>
          </a:p>
          <a:p>
            <a:pPr marL="685800" lvl="1" indent="-342900">
              <a:buFont typeface="+mj-lt"/>
              <a:buAutoNum type="arabicPeriod"/>
            </a:pPr>
            <a:r>
              <a:rPr lang="en-US" dirty="0"/>
              <a:t>Level two: </a:t>
            </a:r>
            <a:r>
              <a:rPr lang="en-US" b="1" dirty="0"/>
              <a:t>Application</a:t>
            </a:r>
            <a:r>
              <a:rPr lang="en-US" dirty="0"/>
              <a:t>  - Use of information in a straightforward, specific setting – involves the ability to use learned material in new and concrete situations and may also include the application of rules, methods, concepts, principles, laws or theories</a:t>
            </a:r>
          </a:p>
          <a:p>
            <a:pPr marL="685800" lvl="1" indent="-342900">
              <a:buFont typeface="+mj-lt"/>
              <a:buAutoNum type="arabicPeriod"/>
            </a:pPr>
            <a:r>
              <a:rPr lang="en-US" dirty="0"/>
              <a:t>Level three – </a:t>
            </a:r>
            <a:r>
              <a:rPr lang="en-US" b="1" dirty="0"/>
              <a:t>Reasoning</a:t>
            </a:r>
            <a:r>
              <a:rPr lang="en-US" dirty="0"/>
              <a:t> – the ability to use information in a certain context, with more information and options available. Judgement may be used; involve the ability to break material into it’s component parts to understand structure. May also involve identifying the parts, analyzing relationship between the parts and the ability to put parts together to form a new whole</a:t>
            </a:r>
          </a:p>
          <a:p>
            <a:pPr marL="685800" lvl="1" indent="-342900">
              <a:buFont typeface="+mj-lt"/>
              <a:buAutoNum type="arabicPeriod"/>
            </a:pPr>
            <a:endParaRPr lang="en-US" dirty="0"/>
          </a:p>
          <a:p>
            <a:pPr lvl="1"/>
            <a:endParaRPr lang="en-US" dirty="0"/>
          </a:p>
        </p:txBody>
      </p:sp>
    </p:spTree>
    <p:extLst>
      <p:ext uri="{BB962C8B-B14F-4D97-AF65-F5344CB8AC3E}">
        <p14:creationId xmlns:p14="http://schemas.microsoft.com/office/powerpoint/2010/main" val="3755466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defRPr/>
            </a:pPr>
            <a:r>
              <a:rPr lang="en-US" dirty="0">
                <a:solidFill>
                  <a:schemeClr val="tx1"/>
                </a:solidFill>
              </a:rPr>
              <a:t>Improving Performance</a:t>
            </a:r>
          </a:p>
        </p:txBody>
      </p:sp>
      <p:sp>
        <p:nvSpPr>
          <p:cNvPr id="3" name="Content Placeholder 2"/>
          <p:cNvSpPr>
            <a:spLocks noGrp="1"/>
          </p:cNvSpPr>
          <p:nvPr>
            <p:ph idx="1"/>
          </p:nvPr>
        </p:nvSpPr>
        <p:spPr>
          <a:xfrm>
            <a:off x="457200" y="2209800"/>
            <a:ext cx="8497888" cy="3922713"/>
          </a:xfrm>
        </p:spPr>
        <p:txBody>
          <a:bodyPr>
            <a:normAutofit/>
          </a:bodyPr>
          <a:lstStyle/>
          <a:p>
            <a:pPr marL="0" indent="0" eaLnBrk="1" hangingPunct="1">
              <a:spcBef>
                <a:spcPts val="0"/>
              </a:spcBef>
              <a:spcAft>
                <a:spcPts val="1500"/>
              </a:spcAft>
              <a:buFont typeface="Wingdings" pitchFamily="2" charset="2"/>
              <a:buNone/>
              <a:defRPr/>
            </a:pPr>
            <a:r>
              <a:rPr lang="en-US" sz="2600" b="1" dirty="0">
                <a:solidFill>
                  <a:schemeClr val="tx1"/>
                </a:solidFill>
                <a:cs typeface="Tahoma" pitchFamily="34" charset="0"/>
              </a:rPr>
              <a:t>1) Establish the basic tools needed. </a:t>
            </a:r>
            <a:endParaRPr lang="en-US" sz="2600" dirty="0">
              <a:solidFill>
                <a:schemeClr val="tx1"/>
              </a:solidFill>
              <a:cs typeface="Tahoma" pitchFamily="34" charset="0"/>
            </a:endParaRPr>
          </a:p>
          <a:p>
            <a:pPr eaLnBrk="1" hangingPunct="1">
              <a:spcBef>
                <a:spcPts val="0"/>
              </a:spcBef>
              <a:spcAft>
                <a:spcPts val="1500"/>
              </a:spcAft>
              <a:defRPr/>
            </a:pPr>
            <a:r>
              <a:rPr lang="en-US" sz="2600" i="1" dirty="0">
                <a:solidFill>
                  <a:schemeClr val="tx1"/>
                </a:solidFill>
                <a:cs typeface="Tahoma" pitchFamily="34" charset="0"/>
              </a:rPr>
              <a:t>Reading skills </a:t>
            </a:r>
            <a:r>
              <a:rPr lang="en-US" sz="2600" dirty="0">
                <a:solidFill>
                  <a:schemeClr val="tx1"/>
                </a:solidFill>
                <a:cs typeface="Tahoma" pitchFamily="34" charset="0"/>
              </a:rPr>
              <a:t>– ASWB exams written at 10th grade level (not counting social work terms) </a:t>
            </a:r>
          </a:p>
          <a:p>
            <a:pPr eaLnBrk="1" hangingPunct="1">
              <a:spcBef>
                <a:spcPts val="0"/>
              </a:spcBef>
              <a:spcAft>
                <a:spcPts val="1500"/>
              </a:spcAft>
              <a:defRPr/>
            </a:pPr>
            <a:r>
              <a:rPr lang="en-US" sz="2600" i="1" dirty="0">
                <a:solidFill>
                  <a:schemeClr val="tx1"/>
                </a:solidFill>
                <a:cs typeface="Tahoma" pitchFamily="34" charset="0"/>
              </a:rPr>
              <a:t>Critical thinking skills </a:t>
            </a:r>
            <a:r>
              <a:rPr lang="en-US" sz="2600" dirty="0">
                <a:solidFill>
                  <a:schemeClr val="tx1"/>
                </a:solidFill>
                <a:cs typeface="Tahoma" pitchFamily="34" charset="0"/>
              </a:rPr>
              <a:t>– ASWB exams contain questions that require problem-solving and reasoning ability  - </a:t>
            </a:r>
            <a:r>
              <a:rPr lang="en-US" sz="2200" dirty="0">
                <a:solidFill>
                  <a:schemeClr val="tx1"/>
                </a:solidFill>
                <a:cs typeface="Tahoma" pitchFamily="34" charset="0"/>
              </a:rPr>
              <a:t>Differences in recall, application, and reasoning questions</a:t>
            </a:r>
            <a:endParaRPr lang="en-US" sz="2600" dirty="0">
              <a:solidFill>
                <a:schemeClr val="tx1"/>
              </a:solidFill>
              <a:cs typeface="Tahoma" pitchFamily="34" charset="0"/>
            </a:endParaRPr>
          </a:p>
          <a:p>
            <a:pPr eaLnBrk="1" hangingPunct="1">
              <a:spcBef>
                <a:spcPts val="0"/>
              </a:spcBef>
              <a:spcAft>
                <a:spcPts val="1500"/>
              </a:spcAft>
              <a:defRPr/>
            </a:pPr>
            <a:r>
              <a:rPr lang="en-US" sz="2600" i="1" dirty="0">
                <a:solidFill>
                  <a:schemeClr val="tx1"/>
                </a:solidFill>
                <a:cs typeface="Tahoma" pitchFamily="34" charset="0"/>
              </a:rPr>
              <a:t>Anxiety management </a:t>
            </a:r>
            <a:r>
              <a:rPr lang="en-US" sz="2600" dirty="0">
                <a:solidFill>
                  <a:schemeClr val="tx1"/>
                </a:solidFill>
                <a:cs typeface="Tahoma" pitchFamily="34" charset="0"/>
              </a:rPr>
              <a:t>– the reality is that ASWB exams are high-stakes tests (and cost is $260!)</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PT Theme, WSU colors">
  <a:themeElements>
    <a:clrScheme name="Custom 3">
      <a:dk1>
        <a:sysClr val="windowText" lastClr="000000"/>
      </a:dk1>
      <a:lt1>
        <a:sysClr val="window" lastClr="FFFFFF"/>
      </a:lt1>
      <a:dk2>
        <a:srgbClr val="002E58"/>
      </a:dk2>
      <a:lt2>
        <a:srgbClr val="DAD6BD"/>
      </a:lt2>
      <a:accent1>
        <a:srgbClr val="0C5449"/>
      </a:accent1>
      <a:accent2>
        <a:srgbClr val="CCA500"/>
      </a:accent2>
      <a:accent3>
        <a:srgbClr val="E7BC29"/>
      </a:accent3>
      <a:accent4>
        <a:srgbClr val="D092A7"/>
      </a:accent4>
      <a:accent5>
        <a:srgbClr val="9C85C0"/>
      </a:accent5>
      <a:accent6>
        <a:srgbClr val="809EC2"/>
      </a:accent6>
      <a:hlink>
        <a:srgbClr val="8E58B6"/>
      </a:hlink>
      <a:folHlink>
        <a:srgbClr val="7F6F6F"/>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 Theme, WSU colors</Template>
  <TotalTime>923</TotalTime>
  <Words>2159</Words>
  <Application>Microsoft Office PowerPoint</Application>
  <PresentationFormat>On-screen Show (4:3)</PresentationFormat>
  <Paragraphs>272</Paragraphs>
  <Slides>35</Slides>
  <Notes>5</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35</vt:i4>
      </vt:variant>
    </vt:vector>
  </HeadingPairs>
  <TitlesOfParts>
    <vt:vector size="46" baseType="lpstr">
      <vt:lpstr>Arial</vt:lpstr>
      <vt:lpstr>Calibri</vt:lpstr>
      <vt:lpstr>Calibri Light</vt:lpstr>
      <vt:lpstr>Tahoma</vt:lpstr>
      <vt:lpstr>TW Cen MT</vt:lpstr>
      <vt:lpstr>TW Cen MT</vt:lpstr>
      <vt:lpstr>Wingdings</vt:lpstr>
      <vt:lpstr>Wingdings 2</vt:lpstr>
      <vt:lpstr>PPT Theme, WSU colors</vt:lpstr>
      <vt:lpstr>Office Theme</vt:lpstr>
      <vt:lpstr>Custom Design</vt:lpstr>
      <vt:lpstr>PowerPoint Presentation</vt:lpstr>
      <vt:lpstr>Resources Offered</vt:lpstr>
      <vt:lpstr>Aswb.org/exam-candidates/</vt:lpstr>
      <vt:lpstr>Licensing and Regulatory Affairs</vt:lpstr>
      <vt:lpstr>PowerPoint Presentation</vt:lpstr>
      <vt:lpstr>EXAM Requirement</vt:lpstr>
      <vt:lpstr>ASWB Examinations</vt:lpstr>
      <vt:lpstr>Test items and cognitive ability levels</vt:lpstr>
      <vt:lpstr>Improving Performance</vt:lpstr>
      <vt:lpstr>Accountability: Responsibility and Professional Role</vt:lpstr>
      <vt:lpstr>Panelists </vt:lpstr>
      <vt:lpstr>School Social Worker, Detroit Public School Community District</vt:lpstr>
      <vt:lpstr>My Plan to Prepare for Exam</vt:lpstr>
      <vt:lpstr>What Worked Well</vt:lpstr>
      <vt:lpstr>What Didn’t Work</vt:lpstr>
      <vt:lpstr>Best Recommendations</vt:lpstr>
      <vt:lpstr>Clinical Therapist, Macomb Family Services</vt:lpstr>
      <vt:lpstr>My Plan to Prepare for Exam</vt:lpstr>
      <vt:lpstr>What Worked Well</vt:lpstr>
      <vt:lpstr>What Didn’t Work</vt:lpstr>
      <vt:lpstr>Best Recommendations</vt:lpstr>
      <vt:lpstr>Academic Advisor WSU School of Social Work</vt:lpstr>
      <vt:lpstr>My Plan to Prepare for Exam</vt:lpstr>
      <vt:lpstr>What Worked Well</vt:lpstr>
      <vt:lpstr>What Didn’t Work</vt:lpstr>
      <vt:lpstr>Best Recommendations</vt:lpstr>
      <vt:lpstr>Assistant Director of Mental Health and Wellness (Athletic Department)</vt:lpstr>
      <vt:lpstr>My Plan to Prepare for Exam</vt:lpstr>
      <vt:lpstr>What Worked Well</vt:lpstr>
      <vt:lpstr>What Didn’t Work</vt:lpstr>
      <vt:lpstr>Best Recommendations</vt:lpstr>
      <vt:lpstr>ASWB Exam </vt:lpstr>
      <vt:lpstr>Digital $15   Paper copy $20</vt:lpstr>
      <vt:lpstr>ASWB “Suite” of Exam Resources</vt:lpstr>
      <vt:lpstr>Resources From 2020 Panelists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Work License:  Regulation and Responsibility   Anwar Najor-Durack, PhD, LMSW</dc:title>
  <dc:creator>SSW</dc:creator>
  <cp:lastModifiedBy>Betsy Vanderstelt</cp:lastModifiedBy>
  <cp:revision>97</cp:revision>
  <dcterms:created xsi:type="dcterms:W3CDTF">2014-06-20T19:29:55Z</dcterms:created>
  <dcterms:modified xsi:type="dcterms:W3CDTF">2021-06-11T15:34:09Z</dcterms:modified>
</cp:coreProperties>
</file>