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5.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6.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71" r:id="rId3"/>
    <p:sldId id="272" r:id="rId4"/>
    <p:sldId id="270" r:id="rId5"/>
    <p:sldId id="276" r:id="rId6"/>
    <p:sldId id="277" r:id="rId7"/>
    <p:sldId id="274" r:id="rId8"/>
    <p:sldId id="279" r:id="rId9"/>
    <p:sldId id="278" r:id="rId10"/>
    <p:sldId id="269" r:id="rId11"/>
    <p:sldId id="280" r:id="rId12"/>
    <p:sldId id="259" r:id="rId13"/>
    <p:sldId id="281" r:id="rId14"/>
    <p:sldId id="260" r:id="rId15"/>
    <p:sldId id="261" r:id="rId16"/>
    <p:sldId id="262" r:id="rId17"/>
    <p:sldId id="283"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A8A0"/>
    <a:srgbClr val="0000FF"/>
    <a:srgbClr val="B1C7C3"/>
    <a:srgbClr val="A9C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76121" autoAdjust="0"/>
  </p:normalViewPr>
  <p:slideViewPr>
    <p:cSldViewPr>
      <p:cViewPr varScale="1">
        <p:scale>
          <a:sx n="55" d="100"/>
          <a:sy n="55" d="100"/>
        </p:scale>
        <p:origin x="-176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BFC18-B037-44D6-BE7B-3E127754C7A9}" type="datetimeFigureOut">
              <a:rPr lang="en-US" smtClean="0"/>
              <a:pPr/>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6C4B2-697F-4AAC-A0C2-546686C31ED5}" type="slidenum">
              <a:rPr lang="en-US" smtClean="0"/>
              <a:pPr/>
              <a:t>‹#›</a:t>
            </a:fld>
            <a:endParaRPr lang="en-US"/>
          </a:p>
        </p:txBody>
      </p:sp>
    </p:spTree>
    <p:extLst>
      <p:ext uri="{BB962C8B-B14F-4D97-AF65-F5344CB8AC3E}">
        <p14:creationId xmlns:p14="http://schemas.microsoft.com/office/powerpoint/2010/main" val="362931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tutorial will walk you through our office’s online field placement database system, called “Intern Placement Tracking” or “IPT” for short.  The system allows field instructors, students, their assigned Faculty Advisors, and our office to log into the same web-based database, make placement matches between students and agencies, submit and review assignments, contact one another, and much more.</a:t>
            </a:r>
          </a:p>
          <a:p>
            <a:endParaRPr lang="en-US" baseline="0" dirty="0" smtClean="0"/>
          </a:p>
          <a:p>
            <a:r>
              <a:rPr lang="en-US" baseline="0" dirty="0" smtClean="0"/>
              <a:t>This tutorial is self-directed, so if it is your first time, we recommend going through the pages in order, but you are always welcome to skip around the different pages in any order you like.  If you have any questions regarding the material here, feel free to contact our office by phone or email at 313.577.4446 or field_education@wayne.edu.  All of this information is available on our website at socialwork.wayne.edu.</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a:t>
            </a:fld>
            <a:endParaRPr lang="en-US"/>
          </a:p>
        </p:txBody>
      </p:sp>
    </p:spTree>
    <p:extLst>
      <p:ext uri="{BB962C8B-B14F-4D97-AF65-F5344CB8AC3E}">
        <p14:creationId xmlns:p14="http://schemas.microsoft.com/office/powerpoint/2010/main" val="183130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section</a:t>
            </a:r>
            <a:r>
              <a:rPr lang="en-US" baseline="0" dirty="0" smtClean="0"/>
              <a:t> of the tutorial will walk you through each of the “forms” or documents that you will see over the course of the internship.  You may wish to save this section for when you actually begin an internship, because you will not see these documents until the placement starts.  It’s also helpful to review these instructions before beginning each new form for the first time.  You can skip directly to the form you need direction for.</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10</a:t>
            </a:fld>
            <a:endParaRPr lang="en-US"/>
          </a:p>
        </p:txBody>
      </p:sp>
    </p:spTree>
    <p:extLst>
      <p:ext uri="{BB962C8B-B14F-4D97-AF65-F5344CB8AC3E}">
        <p14:creationId xmlns:p14="http://schemas.microsoft.com/office/powerpoint/2010/main" val="364204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two ways to access</a:t>
            </a:r>
            <a:r>
              <a:rPr lang="en-US" baseline="0" dirty="0" smtClean="0"/>
              <a:t> your forms.  On your detail page, there is a link to “FORMS” on the top left hand side.  This is link is circled in red.  Alternatively, you can click the HOME tab on the top bar and choose the “My Forms” link on the top left hand side.  This link is also circled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11</a:t>
            </a:fld>
            <a:endParaRPr lang="en-US"/>
          </a:p>
        </p:txBody>
      </p:sp>
    </p:spTree>
    <p:extLst>
      <p:ext uri="{BB962C8B-B14F-4D97-AF65-F5344CB8AC3E}">
        <p14:creationId xmlns:p14="http://schemas.microsoft.com/office/powerpoint/2010/main" val="156529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your “Form List”.  It shows what forms</a:t>
            </a:r>
            <a:r>
              <a:rPr lang="en-US" baseline="0" dirty="0" smtClean="0"/>
              <a:t> you have been assigned to complete.  You will receive an email notification every time a new form is assigned to you.  I’ll start from the bottom left and work across the page.  On the left side of the list, is the VIEW column, which allows you to view the form.  Simply click on the blue word “view” to open the form in a new window.  Immediately above the VIEW column is a tick box that allows you to hide completed forms.  This is helpful to keep track of forms as you move through the semester, especially with forms that must be completed multiple times, like Process Recordings.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middle of the list is the name of the form, a little further to the right is the STATUS column.  If the form has never been viewed, it will appear as “new”.  If you have viewed it but not submitted it, it will be marked as “active”.  After you electronically sign and submit the form, it will be marked as “complete”.  Just to the right of the status column, you can see the SIGNED and WAITING FOR columns.  Because the forms require multiple signers – the student, field instructor, and Faculty Advisor – you need a column to indicate who is next in line to sign and submit the form.  This is also indicated in the STATUS column by two asterisks: if you see two asterisks by the status, it means that others are waiting on YOU to sign and submit the form.  And lastly, on the far right side of the column is the Due Date by which you must sign and submit your form.</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plan is completed</a:t>
            </a:r>
            <a:r>
              <a:rPr lang="en-US" baseline="0" dirty="0" smtClean="0"/>
              <a:t> by the student with the field instructor’s input.  It should be done within the first month of placement.  You will be the first signer of the form, so you will have to submit the form before your field instructor can see your work.  Once you do sign and submit, your answers will be locked and your field instructor will be able to review your form and write comments on your answers.  The learning plan is considered a “living document”, meaning it should be revisited and amended as necessary throughout the internship.  It may also need to be amended after the Midterm Evaluation if concerns are identified. To make changes consult with your field instructor and then contact your Faculty Advisor to have the signatures removed allow the form to be edited.</a:t>
            </a:r>
          </a:p>
          <a:p>
            <a:endParaRPr lang="en-US" baseline="0" dirty="0" smtClean="0"/>
          </a:p>
          <a:p>
            <a:r>
              <a:rPr lang="en-US" baseline="0" dirty="0" smtClean="0"/>
              <a:t>Included here is the top of the form, which you fill out, then we have skipped the middle section that details the eleven core competencies.  Your learning plan should follow them closely, and you must include all eleven competencies.  At the bottom of the page is the table in which answers are submitted.  When you fill out the form, click on the icon in each box to edit the text.  When you have finished, you should sign and submit the document, which allows your field instructor to view your work.  Remember, you can and should save the document at any time, by clicking a SAVE or SAVE WORK button, which here are circled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13</a:t>
            </a:fld>
            <a:endParaRPr lang="en-US"/>
          </a:p>
        </p:txBody>
      </p:sp>
    </p:spTree>
    <p:extLst>
      <p:ext uri="{BB962C8B-B14F-4D97-AF65-F5344CB8AC3E}">
        <p14:creationId xmlns:p14="http://schemas.microsoft.com/office/powerpoint/2010/main" val="3725236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Recordings are</a:t>
            </a:r>
            <a:r>
              <a:rPr lang="en-US" dirty="0" smtClean="0"/>
              <a:t> completed</a:t>
            </a:r>
            <a:r>
              <a:rPr lang="en-US" baseline="0" dirty="0" smtClean="0"/>
              <a:t> by the student and reviewed by the field instructor.  Students must complete multiple process recordings each semester, so each assigned form will have its own distinct due date.  You will be the first signer of the form, so you will have to start each form before your field instructor can view it. </a:t>
            </a:r>
          </a:p>
          <a:p>
            <a:endParaRPr lang="en-US" baseline="0" dirty="0" smtClean="0"/>
          </a:p>
          <a:p>
            <a:r>
              <a:rPr lang="en-US" baseline="0" dirty="0" smtClean="0"/>
              <a:t>Included here is the top of the form, which you fill out, then we have skipped the middle section that gives directions on how to complete a process recording.  You should read them closely, and you should reference the instructions and example on our website.  A link is include on this page.  At the bottom of the page is the table in which answers can be submitted.  You should fill out three columns on the right: “Dialogue”, “Your Feelings”, and “Analysis”.  The system will require you to fill in every text field.  When you have finished the document, you should sign and submit so your field instructor can review your work.  You will be able to modify the form even after submission, so your field instructor may assign you to augment or rewrite parts of process recording.  Remember, you can and should save the document at any time, by clicking a SAVE or SAVE WORK button, which here are circled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14</a:t>
            </a:fld>
            <a:endParaRPr lang="en-US"/>
          </a:p>
        </p:txBody>
      </p:sp>
    </p:spTree>
    <p:extLst>
      <p:ext uri="{BB962C8B-B14F-4D97-AF65-F5344CB8AC3E}">
        <p14:creationId xmlns:p14="http://schemas.microsoft.com/office/powerpoint/2010/main" val="522486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PRACSIS </a:t>
            </a:r>
            <a:r>
              <a:rPr lang="en-US" baseline="0" dirty="0" smtClean="0"/>
              <a:t>are</a:t>
            </a:r>
            <a:r>
              <a:rPr lang="en-US" dirty="0" smtClean="0"/>
              <a:t> completed</a:t>
            </a:r>
            <a:r>
              <a:rPr lang="en-US" baseline="0" dirty="0" smtClean="0"/>
              <a:t> by the student and reviewed by the field instructor.  Students must complete multiple PRACSIS each semester, so each assigned form will have its own specific due date.  You will be the first signer of the form, so you will have to start each form before your field instructor can view it. </a:t>
            </a:r>
          </a:p>
          <a:p>
            <a:endParaRPr lang="en-US" baseline="0" dirty="0" smtClean="0"/>
          </a:p>
          <a:p>
            <a:r>
              <a:rPr lang="en-US" baseline="0" dirty="0" smtClean="0"/>
              <a:t>Included here is the top of the form, which you fill out, then we have skipped the middle section that gives directions on how to complete a PRACSIS.  You should read them closely, and you should reference the instructions and example on our website.  A link is include on this page.  At the bottom of the page is the table in which answers can be submitted.  The system will require you to fill in every text field in the table, even if that means writing “not applicable” or “no opportunity”.  When you have finished the document, you should sign and submit so your field instructor can review your work.  You will be able to modify the form even after submission, so your field instructor may assign you to augment or rewrite parts of process recording. Remember, you can and should save the document at any time, by clicking a SAVE or SAVE WORK button, which here are circled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Midterm Evaluation is completed</a:t>
            </a:r>
            <a:r>
              <a:rPr lang="en-US" baseline="0" dirty="0" smtClean="0"/>
              <a:t> by the field instructor, then signed in acknowledgment by the student.  It should be done around six or seven weeks into the semester, and it will have a specific due date.  Your field instructor is the first signer of the form, so he or she has to finish the form before you can view it.  Once your field instructor signs and submits, you can review the evaluation, sign in acknowledgment, and leave a statement of agreement or disagreement.  You will NOT be able to modify your statement after submission, so be careful and submit only when you are finished.</a:t>
            </a:r>
          </a:p>
          <a:p>
            <a:endParaRPr lang="en-US" baseline="0" dirty="0" smtClean="0"/>
          </a:p>
          <a:p>
            <a:r>
              <a:rPr lang="en-US" baseline="0" dirty="0" smtClean="0"/>
              <a:t>Included here is the top of the form, which your field instructor will fill out, then we have skipped the middle section that includes the bulk of the questions.  Your field instructor will complete all answers in the evaluation.  At the bottom of the page is a blue box where your field instructor makes an overall recommendation.  There is a space below where they might leave some comments about your progress.  When you have reviewed the evaluation, sign and submit. Remember, you can and should save the document at any time, by clicking a SAVE or SAVE WORK button, which here are circled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16</a:t>
            </a:fld>
            <a:endParaRPr lang="en-US"/>
          </a:p>
        </p:txBody>
      </p:sp>
    </p:spTree>
    <p:extLst>
      <p:ext uri="{BB962C8B-B14F-4D97-AF65-F5344CB8AC3E}">
        <p14:creationId xmlns:p14="http://schemas.microsoft.com/office/powerpoint/2010/main" val="354434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FIASC</a:t>
            </a:r>
            <a:r>
              <a:rPr lang="en-GB" baseline="0" dirty="0" smtClean="0"/>
              <a:t> is the acronym for Field Instructor Assessment of Student Competencies.  It is our end-of-semester evaluation of student performance, and it </a:t>
            </a:r>
            <a:r>
              <a:rPr lang="en-US" dirty="0" smtClean="0"/>
              <a:t>is completed</a:t>
            </a:r>
            <a:r>
              <a:rPr lang="en-US" baseline="0" dirty="0" smtClean="0"/>
              <a:t> by the field instructor, then signed in acknowledgment by the student.  It will be assigned about a month before the end of the semester to give field instructors time to review and complete it, but it should not be submitted until near the end of the semester.  It will have a specific due date.  Your field instructor will be the first signer of the form, so he or she has to complete the form, sign, and submit before you can review it and sign in acknowledgment.  Any disagreements you may have with you evaluation should be directed to your Faculty Advisor.  </a:t>
            </a:r>
          </a:p>
          <a:p>
            <a:endParaRPr lang="en-US" baseline="0" dirty="0" smtClean="0"/>
          </a:p>
          <a:p>
            <a:r>
              <a:rPr lang="en-US" baseline="0" dirty="0" smtClean="0"/>
              <a:t>Included here is the top of the form, then we have skipped the middle section that includes the bulk of the questions.  The Evaluation is organized by the eleven core competencies, and we have included one of these eleven sections for you to see. Each sections has a series of behaviors related to the that competency, and your field instructor ranks your proficiency on each behavior.  The sections also have a comments portion to further explain the proficiencies indicated. </a:t>
            </a:r>
          </a:p>
          <a:p>
            <a:endParaRPr lang="en-US" baseline="0" dirty="0" smtClean="0"/>
          </a:p>
          <a:p>
            <a:r>
              <a:rPr lang="en-US" baseline="0" dirty="0" smtClean="0"/>
              <a:t>At the bottom of the page there is a link for you to sign and submit the document.  The signature box will pop up, outlined in blue. When you have finished reviewing the evaluation, you should sign and submit the form.  There is nothing you must fill out or answer, so your signature is simply a required acknowledgment.  (You cannot receive a final semester grade unless you sign.) You will be able to view the form even after signing.</a:t>
            </a:r>
            <a:endParaRPr lang="en-GB"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17</a:t>
            </a:fld>
            <a:endParaRPr lang="en-US"/>
          </a:p>
        </p:txBody>
      </p:sp>
    </p:spTree>
    <p:extLst>
      <p:ext uri="{BB962C8B-B14F-4D97-AF65-F5344CB8AC3E}">
        <p14:creationId xmlns:p14="http://schemas.microsoft.com/office/powerpoint/2010/main" val="198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begin the placement process for the upcoming semester of placements, you will receive an email</a:t>
            </a:r>
            <a:r>
              <a:rPr lang="en-US" baseline="0" dirty="0" smtClean="0"/>
              <a:t> like this one instructing you to log in and fill out your student profile on IPT.  The email will go to your Wayne State email address, as will ALL email correspondence from our office, so make sure you check this email account regularly.  We will not send emails to an alternative email address.  When you receive you IPT introduction email, take special notice of the default log in information on the bottom of the page, circled in red here.</a:t>
            </a:r>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2</a:t>
            </a:fld>
            <a:endParaRPr lang="en-US"/>
          </a:p>
        </p:txBody>
      </p:sp>
    </p:spTree>
    <p:extLst>
      <p:ext uri="{BB962C8B-B14F-4D97-AF65-F5344CB8AC3E}">
        <p14:creationId xmlns:p14="http://schemas.microsoft.com/office/powerpoint/2010/main" val="343250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web</a:t>
            </a:r>
            <a:r>
              <a:rPr lang="en-US" baseline="0" dirty="0" smtClean="0"/>
              <a:t> browser, go to runipt.com and use the default log in information we provided.  You will automatically be directed to created your own log in name and your own password.  The log in name is case sensitive, and it allows spaces, numbers, and special characters like exclamations points and percentage signs.  If you ever forget your password or log in name, don’t worry – simply call or email our office and we’ll reset it back to that same default log in information.  You’ll get an email notification, and you can start this log in process all over again.  You won’t lose any data in your account if this happens.</a:t>
            </a:r>
          </a:p>
        </p:txBody>
      </p:sp>
      <p:sp>
        <p:nvSpPr>
          <p:cNvPr id="4" name="Slide Number Placeholder 3"/>
          <p:cNvSpPr>
            <a:spLocks noGrp="1"/>
          </p:cNvSpPr>
          <p:nvPr>
            <p:ph type="sldNum" sz="quarter" idx="10"/>
          </p:nvPr>
        </p:nvSpPr>
        <p:spPr/>
        <p:txBody>
          <a:bodyPr/>
          <a:lstStyle/>
          <a:p>
            <a:fld id="{9916C4B2-697F-4AAC-A0C2-546686C31ED5}" type="slidenum">
              <a:rPr lang="en-US" smtClean="0"/>
              <a:pPr/>
              <a:t>3</a:t>
            </a:fld>
            <a:endParaRPr lang="en-US"/>
          </a:p>
        </p:txBody>
      </p:sp>
    </p:spTree>
    <p:extLst>
      <p:ext uri="{BB962C8B-B14F-4D97-AF65-F5344CB8AC3E}">
        <p14:creationId xmlns:p14="http://schemas.microsoft.com/office/powerpoint/2010/main" val="373625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log in to IPT, you will arrive at your Student Detail Page.  </a:t>
            </a:r>
            <a:r>
              <a:rPr lang="en-US" dirty="0" smtClean="0"/>
              <a:t>The four highlighted boxes are information we have already filled in for</a:t>
            </a:r>
            <a:r>
              <a:rPr lang="en-US" baseline="0" dirty="0" smtClean="0"/>
              <a:t> you.  You will not be able to edit these fields – if there is an error or a change, please contact our office and we will make the change for you.  Note that you must use your Wayne State access ID email address.  We can correct mistakes, but we cannot insert a different email address. </a:t>
            </a:r>
          </a:p>
          <a:p>
            <a:endParaRPr lang="en-US" baseline="0" dirty="0" smtClean="0"/>
          </a:p>
          <a:p>
            <a:r>
              <a:rPr lang="en-US" baseline="0" dirty="0" smtClean="0"/>
              <a:t>Also, notice the “Save” button circled in red – you MUST click “save” after every change you make.  The system will NOT prompt you to save when you leave the page.  You should get in the habit of saving frequently.  The next page focuses on data in the bottom left hand corner.  </a:t>
            </a:r>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4</a:t>
            </a:fld>
            <a:endParaRPr lang="en-US"/>
          </a:p>
        </p:txBody>
      </p:sp>
    </p:spTree>
    <p:extLst>
      <p:ext uri="{BB962C8B-B14F-4D97-AF65-F5344CB8AC3E}">
        <p14:creationId xmlns:p14="http://schemas.microsoft.com/office/powerpoint/2010/main" val="7802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close-up view of part</a:t>
            </a:r>
            <a:r>
              <a:rPr lang="en-US" baseline="0" dirty="0" smtClean="0"/>
              <a:t> of the student detail page.  Starting with the top annotation, there is a data field on the detail page where you can upload your resume.  You cannot be referred without your educational resume on file, so make sure you upload yours when you complete your detail page.  Click on the icon to upload.  Immediately below the upload icon is a link to view the example resume on our website.  Reference this as you work on your resume.</a:t>
            </a:r>
          </a:p>
          <a:p>
            <a:endParaRPr lang="en-US" baseline="0" dirty="0" smtClean="0"/>
          </a:p>
          <a:p>
            <a:r>
              <a:rPr lang="en-US" baseline="0" dirty="0" smtClean="0"/>
              <a:t>Below the resume questions is a line of instructions in red telling you to choose a curricular year.  Your curricular year will be indicated in your introduction email, so check there to make sure you choose the correct option.  Once you choose a curricular year and click SAVE (found at the top of the page), your student detail page will update itself, revealing new data fields that must be filled out.</a:t>
            </a:r>
          </a:p>
        </p:txBody>
      </p:sp>
      <p:sp>
        <p:nvSpPr>
          <p:cNvPr id="4" name="Slide Number Placeholder 3"/>
          <p:cNvSpPr>
            <a:spLocks noGrp="1"/>
          </p:cNvSpPr>
          <p:nvPr>
            <p:ph type="sldNum" sz="quarter" idx="10"/>
          </p:nvPr>
        </p:nvSpPr>
        <p:spPr/>
        <p:txBody>
          <a:bodyPr/>
          <a:lstStyle/>
          <a:p>
            <a:fld id="{9916C4B2-697F-4AAC-A0C2-546686C31ED5}" type="slidenum">
              <a:rPr lang="en-US" smtClean="0"/>
              <a:pPr/>
              <a:t>5</a:t>
            </a:fld>
            <a:endParaRPr lang="en-US"/>
          </a:p>
        </p:txBody>
      </p:sp>
    </p:spTree>
    <p:extLst>
      <p:ext uri="{BB962C8B-B14F-4D97-AF65-F5344CB8AC3E}">
        <p14:creationId xmlns:p14="http://schemas.microsoft.com/office/powerpoint/2010/main" val="220728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filling out your detail</a:t>
            </a:r>
            <a:r>
              <a:rPr lang="en-US" baseline="0" dirty="0" smtClean="0"/>
              <a:t> page, you should browse through the Agency List to familiarize yourself with the placement opportunities available.  At the top of the student detail page is a group of three tabs.  Click SAVE to save any changes to you student detail page, then click on the agency list tab, here circled in red, to browse agencies for your placement.</a:t>
            </a:r>
          </a:p>
          <a:p>
            <a:endParaRPr lang="en-US" baseline="0" dirty="0" smtClean="0"/>
          </a:p>
          <a:p>
            <a:r>
              <a:rPr lang="en-US" baseline="0" dirty="0" smtClean="0"/>
              <a:t>The agency list tab will take you to an alphabetical list of our agencies.  Click A to Z to view all the agencies.  Browse through the list to find agencies that interest you.</a:t>
            </a:r>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6</a:t>
            </a:fld>
            <a:endParaRPr lang="en-US"/>
          </a:p>
        </p:txBody>
      </p:sp>
    </p:spTree>
    <p:extLst>
      <p:ext uri="{BB962C8B-B14F-4D97-AF65-F5344CB8AC3E}">
        <p14:creationId xmlns:p14="http://schemas.microsoft.com/office/powerpoint/2010/main" val="48594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agency detail page.</a:t>
            </a:r>
            <a:r>
              <a:rPr lang="en-US" baseline="0" dirty="0" smtClean="0"/>
              <a:t>  You can find basic information about the agency, and you should pay special attention to the “Internship Information” section to determine if the internship interests you.  If it does, click the “Add Preference” link, indicated here by a red arrow.  Clicking this link will redirect you to your Student Detail Page.  </a:t>
            </a:r>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7</a:t>
            </a:fld>
            <a:endParaRPr lang="en-US"/>
          </a:p>
        </p:txBody>
      </p:sp>
    </p:spTree>
    <p:extLst>
      <p:ext uri="{BB962C8B-B14F-4D97-AF65-F5344CB8AC3E}">
        <p14:creationId xmlns:p14="http://schemas.microsoft.com/office/powerpoint/2010/main" val="146133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scroll down to the bottom of your student detail page, you will see the “Agency Preferences” section.  This is where your chosen preferences will be listed, and you can rank them in order of interest by using the “up” and “down” links.  You should choose around one to three preferences.</a:t>
            </a:r>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8</a:t>
            </a:fld>
            <a:endParaRPr lang="en-US"/>
          </a:p>
        </p:txBody>
      </p:sp>
    </p:spTree>
    <p:extLst>
      <p:ext uri="{BB962C8B-B14F-4D97-AF65-F5344CB8AC3E}">
        <p14:creationId xmlns:p14="http://schemas.microsoft.com/office/powerpoint/2010/main" val="421844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see your Home page, c</a:t>
            </a:r>
            <a:r>
              <a:rPr lang="en-US" dirty="0" smtClean="0"/>
              <a:t>lic</a:t>
            </a:r>
            <a:r>
              <a:rPr lang="en-US" baseline="0" dirty="0" smtClean="0"/>
              <a:t>k on the HOME tab on top.  The Bulletin section in the middle lists important information, updates, and reminders if there are any.  On the bottom left, there is a link to change your password, which you can alter at any time, and on the top left is a link to “My Forms” page, where you can access all of your assignments and evaluations.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9916C4B2-697F-4AAC-A0C2-546686C31ED5}" type="slidenum">
              <a:rPr lang="en-US" smtClean="0"/>
              <a:pPr/>
              <a:t>9</a:t>
            </a:fld>
            <a:endParaRPr lang="en-US"/>
          </a:p>
        </p:txBody>
      </p:sp>
    </p:spTree>
    <p:extLst>
      <p:ext uri="{BB962C8B-B14F-4D97-AF65-F5344CB8AC3E}">
        <p14:creationId xmlns:p14="http://schemas.microsoft.com/office/powerpoint/2010/main" val="26071736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slideMaster" Target="../slideMasters/slideMaster1.xml"/><Relationship Id="rId2" Type="http://schemas.openxmlformats.org/officeDocument/2006/relationships/tags" Target="../tags/tag21.xml"/><Relationship Id="rId16" Type="http://schemas.openxmlformats.org/officeDocument/2006/relationships/tags" Target="../tags/tag35.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custDataLst>
              <p:tags r:id="rId1"/>
            </p:custDataLst>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custDataLst>
              <p:tags r:id="rId2"/>
            </p:custDataLst>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custDataLst>
              <p:tags r:id="rId3"/>
            </p:custDataLst>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custDataLst>
              <p:tags r:id="rId4"/>
            </p:custDataLst>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custDataLst>
              <p:tags r:id="rId5"/>
            </p:custDataLst>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custDataLst>
              <p:tags r:id="rId6"/>
            </p:custDataLst>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custDataLst>
              <p:tags r:id="rId7"/>
            </p:custDataLst>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custDataLst>
              <p:tags r:id="rId8"/>
            </p:custDataLst>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custDataLst>
              <p:tags r:id="rId9"/>
            </p:custDataLst>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custDataLst>
              <p:tags r:id="rId10"/>
            </p:custDataLst>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custDataLst>
              <p:tags r:id="rId11"/>
            </p:custDataLst>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custDataLst>
              <p:tags r:id="rId12"/>
            </p:custDataLst>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custDataLst>
              <p:tags r:id="rId13"/>
            </p:custDataLst>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custDataLst>
              <p:tags r:id="rId14"/>
            </p:custDataLst>
          </p:nvPr>
        </p:nvSpPr>
        <p:spPr>
          <a:xfrm>
            <a:off x="6705600" y="4206240"/>
            <a:ext cx="960120" cy="457200"/>
          </a:xfrm>
        </p:spPr>
        <p:txBody>
          <a:bodyPr/>
          <a:lstStyle/>
          <a:p>
            <a:fld id="{314DEB9B-3503-45C9-BDAD-2A759B9D80D0}" type="datetimeFigureOut">
              <a:rPr lang="en-US" smtClean="0"/>
              <a:pPr/>
              <a:t>9/11/2014</a:t>
            </a:fld>
            <a:endParaRPr lang="en-US"/>
          </a:p>
        </p:txBody>
      </p:sp>
      <p:sp>
        <p:nvSpPr>
          <p:cNvPr id="17" name="Footer Placeholder 16"/>
          <p:cNvSpPr>
            <a:spLocks noGrp="1"/>
          </p:cNvSpPr>
          <p:nvPr>
            <p:ph type="ftr" sz="quarter" idx="11"/>
            <p:custDataLst>
              <p:tags r:id="rId15"/>
            </p:custDataLst>
          </p:nvPr>
        </p:nvSpPr>
        <p:spPr>
          <a:xfrm>
            <a:off x="5410200" y="4205288"/>
            <a:ext cx="1295400" cy="457200"/>
          </a:xfrm>
        </p:spPr>
        <p:txBody>
          <a:bodyPr/>
          <a:lstStyle/>
          <a:p>
            <a:endParaRPr lang="en-US"/>
          </a:p>
        </p:txBody>
      </p:sp>
      <p:sp>
        <p:nvSpPr>
          <p:cNvPr id="29" name="Slide Number Placeholder 28"/>
          <p:cNvSpPr>
            <a:spLocks noGrp="1"/>
          </p:cNvSpPr>
          <p:nvPr>
            <p:ph type="sldNum" sz="quarter" idx="12"/>
            <p:custDataLst>
              <p:tags r:id="rId16"/>
            </p:custDataLst>
          </p:nvPr>
        </p:nvSpPr>
        <p:spPr>
          <a:xfrm>
            <a:off x="8320088" y="1136"/>
            <a:ext cx="747712" cy="365760"/>
          </a:xfrm>
        </p:spPr>
        <p:txBody>
          <a:bodyPr/>
          <a:lstStyle>
            <a:lvl1pPr algn="r">
              <a:defRPr sz="1800">
                <a:solidFill>
                  <a:schemeClr val="bg1"/>
                </a:solidFill>
              </a:defRPr>
            </a:lvl1pPr>
          </a:lstStyle>
          <a:p>
            <a:fld id="{C530B2EB-E8C5-4EA6-83CE-84FFCA26D0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4DEB9B-3503-45C9-BDAD-2A759B9D80D0}"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0B2EB-E8C5-4EA6-83CE-84FFCA26D0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4DEB9B-3503-45C9-BDAD-2A759B9D80D0}"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0B2EB-E8C5-4EA6-83CE-84FFCA26D0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kumimoji="0" lang="en-US" smtClean="0"/>
              <a:t>Click to edit Master title style</a:t>
            </a:r>
            <a:endParaRPr kumimoji="0" lang="en-US"/>
          </a:p>
        </p:txBody>
      </p:sp>
      <p:sp>
        <p:nvSpPr>
          <p:cNvPr id="3" name="Content Placeholder 2"/>
          <p:cNvSpPr>
            <a:spLocks noGrp="1"/>
          </p:cNvSpPr>
          <p:nvPr>
            <p:ph idx="1"/>
            <p:custDataLst>
              <p:tags r:id="rId2"/>
            </p:custDataLst>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custDataLst>
              <p:tags r:id="rId3"/>
            </p:custDataLst>
          </p:nvPr>
        </p:nvSpPr>
        <p:spPr/>
        <p:txBody>
          <a:bodyPr/>
          <a:lstStyle/>
          <a:p>
            <a:fld id="{314DEB9B-3503-45C9-BDAD-2A759B9D80D0}" type="datetimeFigureOut">
              <a:rPr lang="en-US" smtClean="0"/>
              <a:pPr/>
              <a:t>9/11/2014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530B2EB-E8C5-4EA6-83CE-84FFCA26D0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custDataLst>
              <p:tags r:id="rId2"/>
            </p:custDataLst>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314DEB9B-3503-45C9-BDAD-2A759B9D80D0}" type="datetimeFigureOut">
              <a:rPr lang="en-US" smtClean="0"/>
              <a:pPr/>
              <a:t>9/11/2014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530B2EB-E8C5-4EA6-83CE-84FFCA26D0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4DEB9B-3503-45C9-BDAD-2A759B9D80D0}"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0B2EB-E8C5-4EA6-83CE-84FFCA26D0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14DEB9B-3503-45C9-BDAD-2A759B9D80D0}" type="datetimeFigureOut">
              <a:rPr lang="en-US" smtClean="0"/>
              <a:pPr/>
              <a:t>9/11/2014</a:t>
            </a:fld>
            <a:endParaRPr lang="en-US"/>
          </a:p>
        </p:txBody>
      </p:sp>
      <p:sp>
        <p:nvSpPr>
          <p:cNvPr id="27" name="Slide Number Placeholder 26"/>
          <p:cNvSpPr>
            <a:spLocks noGrp="1"/>
          </p:cNvSpPr>
          <p:nvPr>
            <p:ph type="sldNum" sz="quarter" idx="11"/>
          </p:nvPr>
        </p:nvSpPr>
        <p:spPr/>
        <p:txBody>
          <a:bodyPr rtlCol="0"/>
          <a:lstStyle/>
          <a:p>
            <a:fld id="{C530B2EB-E8C5-4EA6-83CE-84FFCA26D066}"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14DEB9B-3503-45C9-BDAD-2A759B9D80D0}" type="datetimeFigureOut">
              <a:rPr lang="en-US" smtClean="0"/>
              <a:pPr/>
              <a:t>9/11/2014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530B2EB-E8C5-4EA6-83CE-84FFCA26D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DEB9B-3503-45C9-BDAD-2A759B9D80D0}"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0B2EB-E8C5-4EA6-83CE-84FFCA26D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4DEB9B-3503-45C9-BDAD-2A759B9D80D0}"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0B2EB-E8C5-4EA6-83CE-84FFCA26D0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4DEB9B-3503-45C9-BDAD-2A759B9D80D0}"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0B2EB-E8C5-4EA6-83CE-84FFCA26D0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3.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gradFill flip="none" rotWithShape="1">
          <a:gsLst>
            <a:gs pos="0">
              <a:srgbClr val="8AA8A0"/>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8" name="Rectangle 27"/>
          <p:cNvSpPr/>
          <p:nvPr>
            <p:custDataLst>
              <p:tags r:id="rId13"/>
            </p:custDataLst>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custDataLst>
              <p:tags r:id="rId14"/>
            </p:custDataLst>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u="none"/>
          </a:p>
        </p:txBody>
      </p:sp>
      <p:sp>
        <p:nvSpPr>
          <p:cNvPr id="30" name="Rectangle 29"/>
          <p:cNvSpPr/>
          <p:nvPr>
            <p:custDataLst>
              <p:tags r:id="rId15"/>
            </p:custDataLst>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custDataLst>
              <p:tags r:id="rId16"/>
            </p:custDataLst>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custDataLst>
              <p:tags r:id="rId17"/>
            </p:custDataLst>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custDataLst>
              <p:tags r:id="rId18"/>
            </p:custDataLst>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custDataLst>
              <p:tags r:id="rId19"/>
            </p:custDataLst>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custDataLst>
              <p:tags r:id="rId20"/>
            </p:custDataLst>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custDataLst>
              <p:tags r:id="rId21"/>
            </p:custDataLst>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custDataLst>
              <p:tags r:id="rId22"/>
            </p:custDataLst>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custDataLst>
              <p:tags r:id="rId23"/>
            </p:custDataLst>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custDataLst>
              <p:tags r:id="rId24"/>
            </p:custDataLst>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custDataLst>
              <p:tags r:id="rId25"/>
            </p:custDataLst>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custDataLst>
              <p:tags r:id="rId26"/>
            </p:custDataLst>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custDataLst>
              <p:tags r:id="rId27"/>
            </p:custDataLst>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custDataLst>
              <p:tags r:id="rId28"/>
            </p:custDataLst>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14DEB9B-3503-45C9-BDAD-2A759B9D80D0}" type="datetimeFigureOut">
              <a:rPr lang="en-US" smtClean="0"/>
              <a:pPr/>
              <a:t>9/11/2014</a:t>
            </a:fld>
            <a:endParaRPr lang="en-US"/>
          </a:p>
        </p:txBody>
      </p:sp>
      <p:sp>
        <p:nvSpPr>
          <p:cNvPr id="3" name="Footer Placeholder 2"/>
          <p:cNvSpPr>
            <a:spLocks noGrp="1"/>
          </p:cNvSpPr>
          <p:nvPr>
            <p:ph type="ftr" sz="quarter" idx="3"/>
            <p:custDataLst>
              <p:tags r:id="rId29"/>
            </p:custDataLst>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custDataLst>
              <p:tags r:id="rId30"/>
            </p:custDataLst>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30B2EB-E8C5-4EA6-83CE-84FFCA26D0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b="0" i="0" u="none"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media/image13.png"/><Relationship Id="rId5" Type="http://schemas.openxmlformats.org/officeDocument/2006/relationships/tags" Target="../tags/tag106.xml"/><Relationship Id="rId10" Type="http://schemas.openxmlformats.org/officeDocument/2006/relationships/image" Target="../media/image12.png"/><Relationship Id="rId4" Type="http://schemas.openxmlformats.org/officeDocument/2006/relationships/tags" Target="../tags/tag105.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image" Target="../media/image14.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notesSlide" Target="../notesSlides/notesSlide12.xml"/><Relationship Id="rId5" Type="http://schemas.openxmlformats.org/officeDocument/2006/relationships/tags" Target="../tags/tag113.xml"/><Relationship Id="rId10" Type="http://schemas.openxmlformats.org/officeDocument/2006/relationships/slideLayout" Target="../slideLayouts/slideLayout2.xml"/><Relationship Id="rId4" Type="http://schemas.openxmlformats.org/officeDocument/2006/relationships/tags" Target="../tags/tag112.xml"/><Relationship Id="rId9" Type="http://schemas.openxmlformats.org/officeDocument/2006/relationships/tags" Target="../tags/tag117.xml"/></Relationships>
</file>

<file path=ppt/slides/_rels/slide13.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notesSlide" Target="../notesSlides/notesSlide13.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slideLayout" Target="../slideLayouts/slideLayout2.xml"/><Relationship Id="rId2" Type="http://schemas.openxmlformats.org/officeDocument/2006/relationships/tags" Target="../tags/tag119.xml"/><Relationship Id="rId16" Type="http://schemas.openxmlformats.org/officeDocument/2006/relationships/image" Target="../media/image5.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image" Target="../media/image16.png"/><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slideLayout" Target="../slideLayouts/slideLayout2.xml"/><Relationship Id="rId18" Type="http://schemas.openxmlformats.org/officeDocument/2006/relationships/image" Target="../media/image16.pn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audio" Target="../media/audio1.wav"/><Relationship Id="rId17" Type="http://schemas.openxmlformats.org/officeDocument/2006/relationships/hyperlink" Target="http://socialwork.wayne.edu/field/forms.php" TargetMode="External"/><Relationship Id="rId2" Type="http://schemas.openxmlformats.org/officeDocument/2006/relationships/tags" Target="../tags/tag130.xml"/><Relationship Id="rId16" Type="http://schemas.openxmlformats.org/officeDocument/2006/relationships/image" Target="../media/image18.png"/><Relationship Id="rId20" Type="http://schemas.openxmlformats.org/officeDocument/2006/relationships/image" Target="../media/image19.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image" Target="../media/image17.png"/><Relationship Id="rId10" Type="http://schemas.openxmlformats.org/officeDocument/2006/relationships/tags" Target="../tags/tag138.xml"/><Relationship Id="rId19" Type="http://schemas.openxmlformats.org/officeDocument/2006/relationships/image" Target="../media/image5.png"/><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21.pn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20.png"/><Relationship Id="rId17" Type="http://schemas.openxmlformats.org/officeDocument/2006/relationships/image" Target="../media/image5.png"/><Relationship Id="rId2" Type="http://schemas.openxmlformats.org/officeDocument/2006/relationships/tags" Target="../tags/tag141.xml"/><Relationship Id="rId16" Type="http://schemas.openxmlformats.org/officeDocument/2006/relationships/image" Target="../media/image16.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notesSlide" Target="../notesSlides/notesSlide15.xml"/><Relationship Id="rId5" Type="http://schemas.openxmlformats.org/officeDocument/2006/relationships/tags" Target="../tags/tag144.xml"/><Relationship Id="rId15" Type="http://schemas.openxmlformats.org/officeDocument/2006/relationships/hyperlink" Target="http://socialwork.wayne.edu/field/forms.php" TargetMode="External"/><Relationship Id="rId10" Type="http://schemas.openxmlformats.org/officeDocument/2006/relationships/slideLayout" Target="../slideLayouts/slideLayout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image" Target="../media/image24.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23.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notesSlide" Target="../notesSlides/notesSlide16.xml"/><Relationship Id="rId5" Type="http://schemas.openxmlformats.org/officeDocument/2006/relationships/tags" Target="../tags/tag153.xml"/><Relationship Id="rId10" Type="http://schemas.openxmlformats.org/officeDocument/2006/relationships/slideLayout" Target="../slideLayouts/slideLayout2.xml"/><Relationship Id="rId4" Type="http://schemas.openxmlformats.org/officeDocument/2006/relationships/tags" Target="../tags/tag152.xml"/><Relationship Id="rId9" Type="http://schemas.openxmlformats.org/officeDocument/2006/relationships/tags" Target="../tags/tag15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26.png"/><Relationship Id="rId5" Type="http://schemas.openxmlformats.org/officeDocument/2006/relationships/tags" Target="../tags/tag162.xml"/><Relationship Id="rId10" Type="http://schemas.openxmlformats.org/officeDocument/2006/relationships/image" Target="../media/image25.png"/><Relationship Id="rId4" Type="http://schemas.openxmlformats.org/officeDocument/2006/relationships/tags" Target="../tags/tag161.xml"/><Relationship Id="rId9"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1.xml"/><Relationship Id="rId7" Type="http://schemas.openxmlformats.org/officeDocument/2006/relationships/notesSlide" Target="../notesSlides/notesSlide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6.xml"/><Relationship Id="rId7" Type="http://schemas.openxmlformats.org/officeDocument/2006/relationships/notesSlide" Target="../notesSlides/notesSlide3.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5.png"/><Relationship Id="rId5" Type="http://schemas.openxmlformats.org/officeDocument/2006/relationships/tags" Target="../tags/tag63.xml"/><Relationship Id="rId10" Type="http://schemas.openxmlformats.org/officeDocument/2006/relationships/notesSlide" Target="../notesSlides/notesSlide4.xml"/><Relationship Id="rId4" Type="http://schemas.openxmlformats.org/officeDocument/2006/relationships/tags" Target="../tags/tag62.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6.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notesSlide" Target="../notesSlides/notesSlide5.xml"/><Relationship Id="rId2" Type="http://schemas.openxmlformats.org/officeDocument/2006/relationships/tags" Target="../tags/tag68.xml"/><Relationship Id="rId16" Type="http://schemas.openxmlformats.org/officeDocument/2006/relationships/image" Target="../media/image5.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2.xml"/><Relationship Id="rId5" Type="http://schemas.openxmlformats.org/officeDocument/2006/relationships/tags" Target="../tags/tag71.xml"/><Relationship Id="rId15" Type="http://schemas.openxmlformats.org/officeDocument/2006/relationships/image" Target="../media/image7.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79.xml"/><Relationship Id="rId7"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image" Target="../media/image8.png"/><Relationship Id="rId4" Type="http://schemas.openxmlformats.org/officeDocument/2006/relationships/tags" Target="../tags/tag80.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5.xml"/><Relationship Id="rId7" Type="http://schemas.openxmlformats.org/officeDocument/2006/relationships/notesSlide" Target="../notesSlides/notesSlide7.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8.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0.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10" Type="http://schemas.openxmlformats.org/officeDocument/2006/relationships/image" Target="../media/image11.png"/><Relationship Id="rId4" Type="http://schemas.openxmlformats.org/officeDocument/2006/relationships/tags" Target="../tags/tag95.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US" sz="8000" dirty="0" smtClean="0"/>
              <a:t>Student Tutorial </a:t>
            </a:r>
            <a:endParaRPr lang="en-US" sz="8000" dirty="0"/>
          </a:p>
        </p:txBody>
      </p:sp>
      <p:sp>
        <p:nvSpPr>
          <p:cNvPr id="3" name="Subtitle 2"/>
          <p:cNvSpPr>
            <a:spLocks noGrp="1"/>
          </p:cNvSpPr>
          <p:nvPr>
            <p:ph type="subTitle" idx="1"/>
            <p:custDataLst>
              <p:tags r:id="rId3"/>
            </p:custDataLst>
          </p:nvPr>
        </p:nvSpPr>
        <p:spPr/>
        <p:txBody>
          <a:bodyPr/>
          <a:lstStyle/>
          <a:p>
            <a:r>
              <a:rPr lang="en-US" sz="2200" i="1" dirty="0">
                <a:solidFill>
                  <a:schemeClr val="accent4"/>
                </a:solidFill>
                <a:latin typeface="+mj-lt"/>
              </a:rPr>
              <a:t>Intern Placement Tracking (IPT) at the Wayne State University </a:t>
            </a:r>
          </a:p>
          <a:p>
            <a:r>
              <a:rPr lang="en-US" sz="2200" i="1" dirty="0">
                <a:solidFill>
                  <a:schemeClr val="accent4"/>
                </a:solidFill>
                <a:latin typeface="+mj-lt"/>
              </a:rPr>
              <a:t>School of Social Work – </a:t>
            </a:r>
          </a:p>
          <a:p>
            <a:r>
              <a:rPr lang="en-US" sz="2200" i="1" dirty="0">
                <a:solidFill>
                  <a:schemeClr val="accent4"/>
                </a:solidFill>
                <a:latin typeface="+mj-lt"/>
              </a:rPr>
              <a:t>Office of Field Education</a:t>
            </a:r>
          </a:p>
          <a:p>
            <a:endParaRPr lang="en-US" dirty="0"/>
          </a:p>
        </p:txBody>
      </p:sp>
    </p:spTree>
    <p:custDataLst>
      <p:tags r:id="rId1"/>
    </p:custDataLst>
    <p:extLst>
      <p:ext uri="{BB962C8B-B14F-4D97-AF65-F5344CB8AC3E}">
        <p14:creationId xmlns:p14="http://schemas.microsoft.com/office/powerpoint/2010/main" val="3104591620"/>
      </p:ext>
    </p:extLst>
  </p:cSld>
  <p:clrMapOvr>
    <a:masterClrMapping/>
  </p:clrMapOvr>
  <p:transition advTm="5758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z="6600" dirty="0" smtClean="0">
                <a:ln w="25400">
                  <a:solidFill>
                    <a:schemeClr val="accent2">
                      <a:shade val="90000"/>
                      <a:satMod val="150000"/>
                    </a:schemeClr>
                  </a:solidFill>
                </a:ln>
              </a:rPr>
              <a:t>Forms</a:t>
            </a:r>
            <a:endParaRPr lang="en-US" sz="6600" dirty="0">
              <a:ln w="25400">
                <a:solidFill>
                  <a:schemeClr val="accent2">
                    <a:shade val="90000"/>
                    <a:satMod val="150000"/>
                  </a:schemeClr>
                </a:solidFill>
              </a:ln>
            </a:endParaRPr>
          </a:p>
        </p:txBody>
      </p:sp>
      <p:sp>
        <p:nvSpPr>
          <p:cNvPr id="5" name="Text Placeholder 4"/>
          <p:cNvSpPr>
            <a:spLocks noGrp="1"/>
          </p:cNvSpPr>
          <p:nvPr>
            <p:ph type="body" idx="1"/>
            <p:custDataLst>
              <p:tags r:id="rId3"/>
            </p:custDataLst>
          </p:nvPr>
        </p:nvSpPr>
        <p:spPr/>
        <p:txBody>
          <a:bodyPr/>
          <a:lstStyle/>
          <a:p>
            <a:r>
              <a:rPr lang="en-US" i="1" dirty="0">
                <a:solidFill>
                  <a:schemeClr val="accent4"/>
                </a:solidFill>
                <a:latin typeface="+mj-lt"/>
              </a:rPr>
              <a:t>Documents supported by IPT that are completed by the student and the field instructor.</a:t>
            </a:r>
          </a:p>
          <a:p>
            <a:endParaRPr lang="en-US" dirty="0"/>
          </a:p>
        </p:txBody>
      </p:sp>
    </p:spTree>
    <p:custDataLst>
      <p:tags r:id="rId1"/>
    </p:custDataLst>
    <p:extLst>
      <p:ext uri="{BB962C8B-B14F-4D97-AF65-F5344CB8AC3E}">
        <p14:creationId xmlns:p14="http://schemas.microsoft.com/office/powerpoint/2010/main" val="63066584"/>
      </p:ext>
    </p:extLst>
  </p:cSld>
  <p:clrMapOvr>
    <a:masterClrMapping/>
  </p:clrMapOvr>
  <p:transition advTm="2558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custDataLst>
              <p:tags r:id="rId2"/>
            </p:custDataLst>
          </p:nvPr>
        </p:nvSpPr>
        <p:spPr>
          <a:xfrm>
            <a:off x="152400" y="5029200"/>
            <a:ext cx="3361944" cy="762000"/>
          </a:xfrm>
          <a:prstGeom prst="rect">
            <a:avLst/>
          </a:prstGeom>
        </p:spPr>
        <p:txBody>
          <a:bodyPr vert="horz" anchor="ct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4"/>
                </a:solidFill>
              </a:rPr>
              <a:t>2) Go to your </a:t>
            </a:r>
            <a:r>
              <a:rPr lang="en-US" sz="2400" b="1" u="sng" dirty="0" smtClean="0">
                <a:solidFill>
                  <a:schemeClr val="accent4"/>
                </a:solidFill>
              </a:rPr>
              <a:t>Home</a:t>
            </a:r>
            <a:r>
              <a:rPr lang="en-US" sz="2400" dirty="0" smtClean="0">
                <a:solidFill>
                  <a:schemeClr val="accent4"/>
                </a:solidFill>
              </a:rPr>
              <a:t> page. Click </a:t>
            </a:r>
            <a:r>
              <a:rPr lang="en-US" sz="2400" b="1" u="sng" dirty="0" smtClean="0">
                <a:solidFill>
                  <a:schemeClr val="accent4"/>
                </a:solidFill>
              </a:rPr>
              <a:t>My Forms</a:t>
            </a:r>
            <a:r>
              <a:rPr lang="en-US" sz="2400" dirty="0" smtClean="0">
                <a:solidFill>
                  <a:schemeClr val="accent4"/>
                </a:solidFill>
              </a:rPr>
              <a:t>.</a:t>
            </a:r>
            <a:endParaRPr lang="en-US" sz="2400" dirty="0">
              <a:solidFill>
                <a:schemeClr val="accent4"/>
              </a:solidFill>
            </a:endParaRPr>
          </a:p>
        </p:txBody>
      </p:sp>
      <p:sp>
        <p:nvSpPr>
          <p:cNvPr id="9" name="Title 1"/>
          <p:cNvSpPr txBox="1">
            <a:spLocks/>
          </p:cNvSpPr>
          <p:nvPr>
            <p:custDataLst>
              <p:tags r:id="rId3"/>
            </p:custDataLst>
          </p:nvPr>
        </p:nvSpPr>
        <p:spPr>
          <a:xfrm>
            <a:off x="5638800" y="1676400"/>
            <a:ext cx="3304032" cy="12192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4"/>
                </a:solidFill>
              </a:rPr>
              <a:t>1) Go to your Student Detail Page.  Click the </a:t>
            </a:r>
            <a:r>
              <a:rPr lang="en-US" sz="2400" b="1" u="sng" dirty="0" smtClean="0">
                <a:solidFill>
                  <a:schemeClr val="accent4"/>
                </a:solidFill>
              </a:rPr>
              <a:t>Forms</a:t>
            </a:r>
            <a:r>
              <a:rPr lang="en-US" sz="2400" b="1" dirty="0" smtClean="0">
                <a:solidFill>
                  <a:schemeClr val="accent4"/>
                </a:solidFill>
              </a:rPr>
              <a:t> </a:t>
            </a:r>
            <a:r>
              <a:rPr lang="en-US" sz="2400" dirty="0" smtClean="0">
                <a:solidFill>
                  <a:schemeClr val="accent4"/>
                </a:solidFill>
              </a:rPr>
              <a:t>link.</a:t>
            </a:r>
            <a:endParaRPr lang="en-US" sz="2400" dirty="0">
              <a:solidFill>
                <a:schemeClr val="accent4"/>
              </a:solidFill>
            </a:endParaRPr>
          </a:p>
        </p:txBody>
      </p:sp>
      <p:pic>
        <p:nvPicPr>
          <p:cNvPr id="1027" name="Picture 3"/>
          <p:cNvPicPr>
            <a:picLocks noChangeAspect="1" noChangeArrowheads="1"/>
          </p:cNvPicPr>
          <p:nvPr/>
        </p:nvPicPr>
        <p:blipFill>
          <a:blip r:embed="rId10" cstate="print"/>
          <a:srcRect l="1023" t="4720" r="806" b="32743"/>
          <a:stretch>
            <a:fillRect/>
          </a:stretch>
        </p:blipFill>
        <p:spPr bwMode="auto">
          <a:xfrm>
            <a:off x="152400" y="1524000"/>
            <a:ext cx="5410200" cy="298688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11" cstate="print"/>
          <a:srcRect l="1069" t="4378" r="555" b="37303"/>
          <a:stretch>
            <a:fillRect/>
          </a:stretch>
        </p:blipFill>
        <p:spPr bwMode="auto">
          <a:xfrm>
            <a:off x="3429000" y="3810000"/>
            <a:ext cx="5487761" cy="2819400"/>
          </a:xfrm>
          <a:prstGeom prst="rect">
            <a:avLst/>
          </a:prstGeom>
          <a:noFill/>
          <a:ln w="9525">
            <a:solidFill>
              <a:schemeClr val="tx1"/>
            </a:solidFill>
            <a:miter lim="800000"/>
            <a:headEnd/>
            <a:tailEnd/>
          </a:ln>
        </p:spPr>
      </p:pic>
      <p:cxnSp>
        <p:nvCxnSpPr>
          <p:cNvPr id="16" name="Straight Arrow Connector 15"/>
          <p:cNvCxnSpPr/>
          <p:nvPr/>
        </p:nvCxnSpPr>
        <p:spPr>
          <a:xfrm>
            <a:off x="6324600" y="4343400"/>
            <a:ext cx="381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custDataLst>
              <p:tags r:id="rId4"/>
            </p:custDataLst>
          </p:nvPr>
        </p:nvSpPr>
        <p:spPr>
          <a:xfrm>
            <a:off x="3733800" y="5105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38400" y="1981200"/>
            <a:ext cx="381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custDataLst>
              <p:tags r:id="rId5"/>
            </p:custDataLst>
          </p:nvPr>
        </p:nvSpPr>
        <p:spPr>
          <a:xfrm>
            <a:off x="685800" y="27432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txBox="1">
            <a:spLocks/>
          </p:cNvSpPr>
          <p:nvPr>
            <p:custDataLst>
              <p:tags r:id="rId6"/>
            </p:custDataLst>
          </p:nvPr>
        </p:nvSpPr>
        <p:spPr>
          <a:xfrm>
            <a:off x="914400" y="5867400"/>
            <a:ext cx="2457450" cy="8382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400" dirty="0" smtClean="0">
                <a:solidFill>
                  <a:schemeClr val="accent4"/>
                </a:solidFill>
              </a:rPr>
              <a:t>When you have forms to complete, there will be a number here as a reminder.</a:t>
            </a:r>
            <a:endParaRPr lang="en-US" sz="1400" dirty="0">
              <a:solidFill>
                <a:schemeClr val="accent4"/>
              </a:solidFill>
            </a:endParaRPr>
          </a:p>
        </p:txBody>
      </p:sp>
      <p:cxnSp>
        <p:nvCxnSpPr>
          <p:cNvPr id="27" name="Straight Arrow Connector 26"/>
          <p:cNvCxnSpPr/>
          <p:nvPr/>
        </p:nvCxnSpPr>
        <p:spPr>
          <a:xfrm flipV="1">
            <a:off x="3352800" y="5257800"/>
            <a:ext cx="838200" cy="609601"/>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30" name="Title 1"/>
          <p:cNvSpPr txBox="1">
            <a:spLocks/>
          </p:cNvSpPr>
          <p:nvPr>
            <p:custDataLst>
              <p:tags r:id="rId7"/>
            </p:custDataLst>
          </p:nvPr>
        </p:nvSpPr>
        <p:spPr>
          <a:xfrm>
            <a:off x="457200" y="3048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Forms: </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two ways to access</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Tree>
    <p:custDataLst>
      <p:tags r:id="rId1"/>
    </p:custDataLst>
  </p:cSld>
  <p:clrMapOvr>
    <a:masterClrMapping/>
  </p:clrMapOvr>
  <p:transition advTm="2174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lstStyle/>
          <a:p>
            <a:r>
              <a:rPr lang="en-US" dirty="0" smtClean="0"/>
              <a:t>Form List</a:t>
            </a:r>
            <a:endParaRPr lang="en-US" dirty="0"/>
          </a:p>
        </p:txBody>
      </p:sp>
      <p:pic>
        <p:nvPicPr>
          <p:cNvPr id="2050" name="Picture 2"/>
          <p:cNvPicPr>
            <a:picLocks noChangeAspect="1" noChangeArrowheads="1"/>
          </p:cNvPicPr>
          <p:nvPr/>
        </p:nvPicPr>
        <p:blipFill>
          <a:blip r:embed="rId12" cstate="print"/>
          <a:srcRect l="762" t="4396" r="952" b="45425"/>
          <a:stretch>
            <a:fillRect/>
          </a:stretch>
        </p:blipFill>
        <p:spPr bwMode="auto">
          <a:xfrm>
            <a:off x="304800" y="1219200"/>
            <a:ext cx="8610600" cy="3810000"/>
          </a:xfrm>
          <a:prstGeom prst="rect">
            <a:avLst/>
          </a:prstGeom>
          <a:noFill/>
          <a:ln w="9525">
            <a:noFill/>
            <a:miter lim="800000"/>
            <a:headEnd/>
            <a:tailEnd/>
          </a:ln>
        </p:spPr>
      </p:pic>
      <p:sp>
        <p:nvSpPr>
          <p:cNvPr id="8" name="Title 1"/>
          <p:cNvSpPr txBox="1">
            <a:spLocks/>
          </p:cNvSpPr>
          <p:nvPr>
            <p:custDataLst>
              <p:tags r:id="rId3"/>
            </p:custDataLst>
          </p:nvPr>
        </p:nvSpPr>
        <p:spPr>
          <a:xfrm>
            <a:off x="2743200" y="4876800"/>
            <a:ext cx="2438400" cy="990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The document Status column tells you if the form is new, has been started, or is completed.</a:t>
            </a:r>
            <a:endParaRPr lang="en-US" sz="1400" dirty="0">
              <a:solidFill>
                <a:schemeClr val="accent4"/>
              </a:solidFill>
            </a:endParaRPr>
          </a:p>
        </p:txBody>
      </p:sp>
      <p:cxnSp>
        <p:nvCxnSpPr>
          <p:cNvPr id="9" name="Straight Arrow Connector 8"/>
          <p:cNvCxnSpPr/>
          <p:nvPr/>
        </p:nvCxnSpPr>
        <p:spPr>
          <a:xfrm flipV="1">
            <a:off x="5715000" y="4495800"/>
            <a:ext cx="152400" cy="3810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custDataLst>
              <p:tags r:id="rId4"/>
            </p:custDataLst>
          </p:nvPr>
        </p:nvSpPr>
        <p:spPr>
          <a:xfrm>
            <a:off x="5410200" y="4876800"/>
            <a:ext cx="2457450" cy="7620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Forms require multiple signers. These columns tell you who still needs to sign.</a:t>
            </a:r>
            <a:endParaRPr lang="en-US" sz="1400" dirty="0">
              <a:solidFill>
                <a:schemeClr val="accent4"/>
              </a:solidFill>
            </a:endParaRPr>
          </a:p>
        </p:txBody>
      </p:sp>
      <p:cxnSp>
        <p:nvCxnSpPr>
          <p:cNvPr id="11" name="Straight Arrow Connector 10"/>
          <p:cNvCxnSpPr/>
          <p:nvPr/>
        </p:nvCxnSpPr>
        <p:spPr>
          <a:xfrm flipH="1" flipV="1">
            <a:off x="5029200" y="4495800"/>
            <a:ext cx="76200" cy="3810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486400" y="4495802"/>
            <a:ext cx="228600" cy="380998"/>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custDataLst>
              <p:tags r:id="rId5"/>
            </p:custDataLst>
          </p:nvPr>
        </p:nvSpPr>
        <p:spPr>
          <a:xfrm>
            <a:off x="6400800" y="5715000"/>
            <a:ext cx="2457450" cy="990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The due dates tell you when to complete and sign to submit your form.</a:t>
            </a:r>
            <a:endParaRPr lang="en-US" sz="1400" dirty="0">
              <a:solidFill>
                <a:schemeClr val="accent4"/>
              </a:solidFill>
            </a:endParaRPr>
          </a:p>
        </p:txBody>
      </p:sp>
      <p:cxnSp>
        <p:nvCxnSpPr>
          <p:cNvPr id="26" name="Straight Arrow Connector 25"/>
          <p:cNvCxnSpPr/>
          <p:nvPr/>
        </p:nvCxnSpPr>
        <p:spPr>
          <a:xfrm flipH="1" flipV="1">
            <a:off x="7848600" y="4495800"/>
            <a:ext cx="990600" cy="12192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custDataLst>
              <p:tags r:id="rId6"/>
            </p:custDataLst>
          </p:nvPr>
        </p:nvSpPr>
        <p:spPr>
          <a:xfrm>
            <a:off x="381000" y="5638800"/>
            <a:ext cx="2057400" cy="8382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Check this box to hide forms you have already completed.</a:t>
            </a:r>
            <a:endParaRPr lang="en-US" sz="1400" dirty="0">
              <a:solidFill>
                <a:schemeClr val="accent4"/>
              </a:solidFill>
            </a:endParaRPr>
          </a:p>
        </p:txBody>
      </p:sp>
      <p:sp>
        <p:nvSpPr>
          <p:cNvPr id="17" name="Rectangle 16"/>
          <p:cNvSpPr/>
          <p:nvPr>
            <p:custDataLst>
              <p:tags r:id="rId7"/>
            </p:custDataLst>
          </p:nvPr>
        </p:nvSpPr>
        <p:spPr>
          <a:xfrm>
            <a:off x="342900" y="3733800"/>
            <a:ext cx="342900" cy="76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txBox="1">
            <a:spLocks/>
          </p:cNvSpPr>
          <p:nvPr>
            <p:custDataLst>
              <p:tags r:id="rId8"/>
            </p:custDataLst>
          </p:nvPr>
        </p:nvSpPr>
        <p:spPr>
          <a:xfrm>
            <a:off x="5638800" y="1295400"/>
            <a:ext cx="2209800" cy="1371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800" dirty="0" smtClean="0">
                <a:solidFill>
                  <a:schemeClr val="accent4"/>
                </a:solidFill>
              </a:rPr>
              <a:t>You will receive an email notification when you have new forms to complete.</a:t>
            </a:r>
            <a:endParaRPr lang="en-US" sz="1800" dirty="0">
              <a:solidFill>
                <a:schemeClr val="accent4"/>
              </a:solidFill>
            </a:endParaRPr>
          </a:p>
        </p:txBody>
      </p:sp>
      <p:cxnSp>
        <p:nvCxnSpPr>
          <p:cNvPr id="7" name="Straight Arrow Connector 6"/>
          <p:cNvCxnSpPr/>
          <p:nvPr/>
        </p:nvCxnSpPr>
        <p:spPr>
          <a:xfrm flipV="1">
            <a:off x="152400" y="4419600"/>
            <a:ext cx="228600" cy="4572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33400" y="3581400"/>
            <a:ext cx="914400" cy="20574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custDataLst>
              <p:tags r:id="rId9"/>
            </p:custDataLst>
          </p:nvPr>
        </p:nvSpPr>
        <p:spPr>
          <a:xfrm>
            <a:off x="152400" y="4876800"/>
            <a:ext cx="2457450" cy="609600"/>
          </a:xfrm>
          <a:prstGeom prst="rect">
            <a:avLst/>
          </a:prstGeom>
          <a:solidFill>
            <a:schemeClr val="tx2">
              <a:alpha val="25000"/>
            </a:schemeClr>
          </a:solidFill>
          <a:ln w="15875">
            <a:solidFill>
              <a:srgbClr val="0070C0"/>
            </a:solid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i="1" dirty="0" smtClean="0">
                <a:solidFill>
                  <a:schemeClr val="accent4"/>
                </a:solidFill>
              </a:rPr>
              <a:t>Click here to view and complete the assigned form</a:t>
            </a:r>
            <a:endParaRPr lang="en-US" sz="1400" i="1" dirty="0">
              <a:solidFill>
                <a:schemeClr val="accent4"/>
              </a:solidFill>
            </a:endParaRPr>
          </a:p>
        </p:txBody>
      </p:sp>
    </p:spTree>
    <p:custDataLst>
      <p:tags r:id="rId1"/>
    </p:custDataLst>
    <p:extLst>
      <p:ext uri="{BB962C8B-B14F-4D97-AF65-F5344CB8AC3E}">
        <p14:creationId xmlns:p14="http://schemas.microsoft.com/office/powerpoint/2010/main" val="1552080799"/>
      </p:ext>
    </p:extLst>
  </p:cSld>
  <p:clrMapOvr>
    <a:masterClrMapping/>
  </p:clrMapOvr>
  <p:transition advTm="10133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14" cstate="print"/>
          <a:srcRect l="763" t="3820" r="764" b="51358"/>
          <a:stretch>
            <a:fillRect/>
          </a:stretch>
        </p:blipFill>
        <p:spPr bwMode="auto">
          <a:xfrm>
            <a:off x="304800" y="1219200"/>
            <a:ext cx="8305800" cy="1740990"/>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457200" y="304800"/>
            <a:ext cx="8229600" cy="1066800"/>
          </a:xfrm>
        </p:spPr>
        <p:txBody>
          <a:bodyPr/>
          <a:lstStyle/>
          <a:p>
            <a:r>
              <a:rPr lang="en-US" dirty="0" smtClean="0"/>
              <a:t>Learning Plan</a:t>
            </a:r>
            <a:endParaRPr lang="en-US" dirty="0"/>
          </a:p>
        </p:txBody>
      </p:sp>
      <p:pic>
        <p:nvPicPr>
          <p:cNvPr id="1029" name="Picture 5"/>
          <p:cNvPicPr>
            <a:picLocks noChangeAspect="1" noChangeArrowheads="1"/>
          </p:cNvPicPr>
          <p:nvPr/>
        </p:nvPicPr>
        <p:blipFill>
          <a:blip r:embed="rId15" cstate="print"/>
          <a:srcRect l="779" t="9148" r="4339" b="3820"/>
          <a:stretch>
            <a:fillRect/>
          </a:stretch>
        </p:blipFill>
        <p:spPr bwMode="auto">
          <a:xfrm>
            <a:off x="304800" y="3124200"/>
            <a:ext cx="8305800" cy="3508485"/>
          </a:xfrm>
          <a:prstGeom prst="rect">
            <a:avLst/>
          </a:prstGeom>
          <a:noFill/>
          <a:ln w="9525">
            <a:noFill/>
            <a:miter lim="800000"/>
            <a:headEnd/>
            <a:tailEnd/>
          </a:ln>
        </p:spPr>
      </p:pic>
      <p:cxnSp>
        <p:nvCxnSpPr>
          <p:cNvPr id="9" name="Straight Connector 8"/>
          <p:cNvCxnSpPr/>
          <p:nvPr/>
        </p:nvCxnSpPr>
        <p:spPr>
          <a:xfrm>
            <a:off x="304800" y="2971800"/>
            <a:ext cx="5562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3124200"/>
            <a:ext cx="5562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custDataLst>
              <p:tags r:id="rId3"/>
            </p:custDataLst>
          </p:nvPr>
        </p:nvSpPr>
        <p:spPr>
          <a:xfrm>
            <a:off x="6096000" y="5867400"/>
            <a:ext cx="2457450" cy="7620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You can save the document and return to it at any time.</a:t>
            </a:r>
            <a:endParaRPr lang="en-US" sz="1400" dirty="0">
              <a:solidFill>
                <a:schemeClr val="accent4"/>
              </a:solidFill>
            </a:endParaRPr>
          </a:p>
        </p:txBody>
      </p:sp>
      <p:cxnSp>
        <p:nvCxnSpPr>
          <p:cNvPr id="13" name="Straight Arrow Connector 12"/>
          <p:cNvCxnSpPr>
            <a:endCxn id="41" idx="5"/>
          </p:cNvCxnSpPr>
          <p:nvPr/>
        </p:nvCxnSpPr>
        <p:spPr>
          <a:xfrm flipH="1" flipV="1">
            <a:off x="5157367" y="6138722"/>
            <a:ext cx="938633" cy="490678"/>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114800" y="4038600"/>
            <a:ext cx="1905000" cy="6858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custDataLst>
              <p:tags r:id="rId4"/>
            </p:custDataLst>
          </p:nvPr>
        </p:nvSpPr>
        <p:spPr>
          <a:xfrm>
            <a:off x="6248400" y="1295400"/>
            <a:ext cx="2438400" cy="990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Fill out the information at the top of the page, then scroll down.</a:t>
            </a:r>
          </a:p>
        </p:txBody>
      </p:sp>
      <p:sp>
        <p:nvSpPr>
          <p:cNvPr id="18" name="Title 1"/>
          <p:cNvSpPr txBox="1">
            <a:spLocks/>
          </p:cNvSpPr>
          <p:nvPr>
            <p:custDataLst>
              <p:tags r:id="rId5"/>
            </p:custDataLst>
          </p:nvPr>
        </p:nvSpPr>
        <p:spPr>
          <a:xfrm>
            <a:off x="4343400" y="4800600"/>
            <a:ext cx="2895600" cy="8382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Click here to add another core competency. You must include ALL eleven competencies.</a:t>
            </a:r>
            <a:endParaRPr lang="en-US" sz="1400" dirty="0">
              <a:solidFill>
                <a:schemeClr val="accent4"/>
              </a:solidFill>
            </a:endParaRPr>
          </a:p>
        </p:txBody>
      </p:sp>
      <p:cxnSp>
        <p:nvCxnSpPr>
          <p:cNvPr id="19" name="Straight Arrow Connector 18"/>
          <p:cNvCxnSpPr/>
          <p:nvPr/>
        </p:nvCxnSpPr>
        <p:spPr>
          <a:xfrm flipH="1" flipV="1">
            <a:off x="1371600" y="4267200"/>
            <a:ext cx="3048000" cy="5334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custDataLst>
              <p:tags r:id="rId6"/>
            </p:custDataLst>
          </p:nvPr>
        </p:nvSpPr>
        <p:spPr>
          <a:xfrm>
            <a:off x="5867400" y="2590800"/>
            <a:ext cx="3124200" cy="914400"/>
          </a:xfrm>
          <a:prstGeom prst="rect">
            <a:avLst/>
          </a:prstGeom>
          <a:solidFill>
            <a:srgbClr val="8AA8A0">
              <a:alpha val="70000"/>
            </a:srgbClr>
          </a:solidFill>
          <a:ln w="19050">
            <a:solidFill>
              <a:schemeClr val="tx1"/>
            </a:solidFill>
            <a:prstDash val="dash"/>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sz="1400" spc="-40" dirty="0" smtClean="0">
                <a:solidFill>
                  <a:schemeClr val="accent4"/>
                </a:solidFill>
              </a:rPr>
              <a:t>The middle section of the page details the eleven core competencies.  Follow these when writing your learning plan.</a:t>
            </a:r>
          </a:p>
        </p:txBody>
      </p:sp>
      <p:grpSp>
        <p:nvGrpSpPr>
          <p:cNvPr id="55" name="Group 54"/>
          <p:cNvGrpSpPr/>
          <p:nvPr/>
        </p:nvGrpSpPr>
        <p:grpSpPr>
          <a:xfrm>
            <a:off x="5943600" y="3733800"/>
            <a:ext cx="2514600" cy="990600"/>
            <a:chOff x="5943600" y="3733800"/>
            <a:chExt cx="2514600" cy="990600"/>
          </a:xfrm>
        </p:grpSpPr>
        <p:sp>
          <p:nvSpPr>
            <p:cNvPr id="14" name="Title 1"/>
            <p:cNvSpPr txBox="1">
              <a:spLocks/>
            </p:cNvSpPr>
            <p:nvPr>
              <p:custDataLst>
                <p:tags r:id="rId11"/>
              </p:custDataLst>
            </p:nvPr>
          </p:nvSpPr>
          <p:spPr>
            <a:xfrm>
              <a:off x="5943600" y="3733800"/>
              <a:ext cx="2514600" cy="990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500" dirty="0" smtClean="0">
                  <a:solidFill>
                    <a:schemeClr val="accent4"/>
                  </a:solidFill>
                </a:rPr>
                <a:t>Click on the B   icon to add a response </a:t>
              </a:r>
              <a:r>
                <a:rPr lang="en-US" sz="1300" dirty="0" smtClean="0">
                  <a:solidFill>
                    <a:schemeClr val="accent4"/>
                  </a:solidFill>
                </a:rPr>
                <a:t>(the text field will open in a new window – click         o        before closing)</a:t>
              </a:r>
              <a:endParaRPr lang="en-US" sz="1300" dirty="0">
                <a:solidFill>
                  <a:schemeClr val="accent4"/>
                </a:solidFill>
              </a:endParaRPr>
            </a:p>
          </p:txBody>
        </p:sp>
        <p:pic>
          <p:nvPicPr>
            <p:cNvPr id="25" name="Picture 5"/>
            <p:cNvPicPr>
              <a:picLocks noChangeAspect="1" noChangeArrowheads="1"/>
            </p:cNvPicPr>
            <p:nvPr/>
          </p:nvPicPr>
          <p:blipFill>
            <a:blip r:embed="rId15" cstate="print">
              <a:lum bright="-30000" contrast="55000"/>
            </a:blip>
            <a:srcRect l="42561" t="28050" r="54827" b="66279"/>
            <a:stretch>
              <a:fillRect/>
            </a:stretch>
          </p:blipFill>
          <p:spPr bwMode="auto">
            <a:xfrm>
              <a:off x="7086600" y="3810000"/>
              <a:ext cx="228600" cy="228600"/>
            </a:xfrm>
            <a:prstGeom prst="rect">
              <a:avLst/>
            </a:prstGeom>
            <a:noFill/>
            <a:ln w="9525">
              <a:noFill/>
              <a:miter lim="800000"/>
              <a:headEnd/>
              <a:tailEnd/>
            </a:ln>
          </p:spPr>
        </p:pic>
        <p:pic>
          <p:nvPicPr>
            <p:cNvPr id="26"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048" t="30389" r="48566" b="67509"/>
            <a:stretch/>
          </p:blipFill>
          <p:spPr bwMode="auto">
            <a:xfrm>
              <a:off x="6019800" y="4495800"/>
              <a:ext cx="428392" cy="20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1" name="Oval 40"/>
          <p:cNvSpPr/>
          <p:nvPr>
            <p:custDataLst>
              <p:tags r:id="rId7"/>
            </p:custDataLst>
          </p:nvPr>
        </p:nvSpPr>
        <p:spPr>
          <a:xfrm>
            <a:off x="4572000" y="5943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custDataLst>
              <p:tags r:id="rId8"/>
            </p:custDataLst>
          </p:nvPr>
        </p:nvSpPr>
        <p:spPr>
          <a:xfrm>
            <a:off x="304800" y="44196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custDataLst>
              <p:tags r:id="rId9"/>
            </p:custDataLst>
          </p:nvPr>
        </p:nvSpPr>
        <p:spPr>
          <a:xfrm>
            <a:off x="304800" y="26670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itle 1"/>
          <p:cNvSpPr txBox="1">
            <a:spLocks/>
          </p:cNvSpPr>
          <p:nvPr>
            <p:custDataLst>
              <p:tags r:id="rId10"/>
            </p:custDataLst>
          </p:nvPr>
        </p:nvSpPr>
        <p:spPr>
          <a:xfrm>
            <a:off x="1219200" y="5943600"/>
            <a:ext cx="2457450" cy="457200"/>
          </a:xfrm>
          <a:prstGeom prst="rect">
            <a:avLst/>
          </a:prstGeom>
          <a:solidFill>
            <a:schemeClr val="tx2">
              <a:alpha val="25000"/>
            </a:schemeClr>
          </a:solidFill>
          <a:ln w="25400">
            <a:gradFill flip="none" rotWithShape="1">
              <a:gsLst>
                <a:gs pos="15000">
                  <a:schemeClr val="tx2"/>
                </a:gs>
                <a:gs pos="50000">
                  <a:schemeClr val="accent1">
                    <a:tint val="44500"/>
                    <a:satMod val="160000"/>
                  </a:schemeClr>
                </a:gs>
                <a:gs pos="100000">
                  <a:schemeClr val="accent1">
                    <a:tint val="23500"/>
                    <a:satMod val="160000"/>
                  </a:schemeClr>
                </a:gs>
              </a:gsLst>
              <a:lin ang="16200000" scaled="1"/>
              <a:tileRect/>
            </a:grad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b="1" u="sng" dirty="0" smtClean="0">
                <a:solidFill>
                  <a:schemeClr val="accent4"/>
                </a:solidFill>
              </a:rPr>
              <a:t>Click to sign and submit.</a:t>
            </a:r>
            <a:endParaRPr lang="en-US" sz="1400" b="1" u="sng" dirty="0">
              <a:solidFill>
                <a:schemeClr val="accent4"/>
              </a:solidFill>
            </a:endParaRPr>
          </a:p>
        </p:txBody>
      </p:sp>
      <p:cxnSp>
        <p:nvCxnSpPr>
          <p:cNvPr id="51" name="Straight Arrow Connector 50"/>
          <p:cNvCxnSpPr>
            <a:stCxn id="50" idx="0"/>
          </p:cNvCxnSpPr>
          <p:nvPr/>
        </p:nvCxnSpPr>
        <p:spPr>
          <a:xfrm flipH="1" flipV="1">
            <a:off x="2438400" y="4953000"/>
            <a:ext cx="9525" cy="9906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2080799"/>
      </p:ext>
    </p:extLst>
  </p:cSld>
  <p:clrMapOvr>
    <a:masterClrMapping/>
  </p:clrMapOvr>
  <p:transition advTm="7142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rotWithShape="1">
          <a:blip r:embed="rId15" cstate="print"/>
          <a:srcRect l="893" t="6879" b="11044"/>
          <a:stretch/>
        </p:blipFill>
        <p:spPr bwMode="auto">
          <a:xfrm>
            <a:off x="304800" y="2895600"/>
            <a:ext cx="7239000" cy="3695356"/>
          </a:xfrm>
          <a:prstGeom prst="rect">
            <a:avLst/>
          </a:prstGeom>
          <a:noFill/>
          <a:ln w="9525">
            <a:noFill/>
            <a:miter lim="800000"/>
            <a:headEnd/>
            <a:tailEnd/>
          </a:ln>
        </p:spPr>
      </p:pic>
      <p:pic>
        <p:nvPicPr>
          <p:cNvPr id="3077" name="Picture 5"/>
          <p:cNvPicPr>
            <a:picLocks noChangeAspect="1" noChangeArrowheads="1"/>
          </p:cNvPicPr>
          <p:nvPr/>
        </p:nvPicPr>
        <p:blipFill>
          <a:blip r:embed="rId16" cstate="print"/>
          <a:srcRect t="2450" b="71829"/>
          <a:stretch>
            <a:fillRect/>
          </a:stretch>
        </p:blipFill>
        <p:spPr bwMode="auto">
          <a:xfrm>
            <a:off x="304800" y="1143000"/>
            <a:ext cx="8077200" cy="1515982"/>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457200" y="304800"/>
            <a:ext cx="8229600" cy="1066800"/>
          </a:xfrm>
        </p:spPr>
        <p:txBody>
          <a:bodyPr/>
          <a:lstStyle/>
          <a:p>
            <a:r>
              <a:rPr lang="en-US" dirty="0" smtClean="0"/>
              <a:t>Process Recording</a:t>
            </a:r>
            <a:endParaRPr lang="en-US" dirty="0"/>
          </a:p>
        </p:txBody>
      </p:sp>
      <p:cxnSp>
        <p:nvCxnSpPr>
          <p:cNvPr id="6" name="Straight Connector 5"/>
          <p:cNvCxnSpPr/>
          <p:nvPr/>
        </p:nvCxnSpPr>
        <p:spPr>
          <a:xfrm>
            <a:off x="304800" y="2895600"/>
            <a:ext cx="5562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2667000"/>
            <a:ext cx="5562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custDataLst>
              <p:tags r:id="rId3"/>
            </p:custDataLst>
          </p:nvPr>
        </p:nvSpPr>
        <p:spPr>
          <a:xfrm>
            <a:off x="5867400" y="1981200"/>
            <a:ext cx="3124200" cy="1066800"/>
          </a:xfrm>
          <a:prstGeom prst="rect">
            <a:avLst/>
          </a:prstGeom>
          <a:solidFill>
            <a:srgbClr val="8AA8A0">
              <a:alpha val="70000"/>
            </a:srgbClr>
          </a:solidFill>
          <a:ln w="19050">
            <a:solidFill>
              <a:schemeClr val="tx1"/>
            </a:solidFill>
            <a:prstDash val="dash"/>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sz="1400" spc="-20" dirty="0" smtClean="0">
                <a:solidFill>
                  <a:schemeClr val="accent4"/>
                </a:solidFill>
              </a:rPr>
              <a:t>The middle section of the page gives directions for your Process Recording.  </a:t>
            </a:r>
            <a:r>
              <a:rPr lang="en-US" sz="1400" spc="-20" dirty="0" smtClean="0">
                <a:solidFill>
                  <a:schemeClr val="accent4"/>
                </a:solidFill>
                <a:hlinkClick r:id="rId17"/>
              </a:rPr>
              <a:t>Reference the example </a:t>
            </a:r>
            <a:r>
              <a:rPr lang="en-US" sz="1400" spc="-20" dirty="0" smtClean="0">
                <a:solidFill>
                  <a:schemeClr val="accent4"/>
                </a:solidFill>
              </a:rPr>
              <a:t>on our website for more direction.</a:t>
            </a:r>
          </a:p>
        </p:txBody>
      </p:sp>
      <p:sp>
        <p:nvSpPr>
          <p:cNvPr id="14" name="Title 1"/>
          <p:cNvSpPr txBox="1">
            <a:spLocks/>
          </p:cNvSpPr>
          <p:nvPr>
            <p:custDataLst>
              <p:tags r:id="rId4"/>
            </p:custDataLst>
          </p:nvPr>
        </p:nvSpPr>
        <p:spPr>
          <a:xfrm>
            <a:off x="4267200" y="3581400"/>
            <a:ext cx="2971800" cy="8382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Click here to add a segment.  The </a:t>
            </a:r>
            <a:r>
              <a:rPr lang="en-US" sz="1400" i="1" dirty="0" smtClean="0">
                <a:solidFill>
                  <a:schemeClr val="accent4"/>
                </a:solidFill>
              </a:rPr>
              <a:t>Supervisor’s Comments</a:t>
            </a:r>
            <a:r>
              <a:rPr lang="en-US" sz="1400" dirty="0" smtClean="0">
                <a:solidFill>
                  <a:schemeClr val="accent4"/>
                </a:solidFill>
              </a:rPr>
              <a:t> column is completed by your field instructor.</a:t>
            </a:r>
            <a:endParaRPr lang="en-US" sz="1400" dirty="0">
              <a:solidFill>
                <a:schemeClr val="accent4"/>
              </a:solidFill>
            </a:endParaRPr>
          </a:p>
        </p:txBody>
      </p:sp>
      <p:cxnSp>
        <p:nvCxnSpPr>
          <p:cNvPr id="15" name="Straight Arrow Connector 14"/>
          <p:cNvCxnSpPr/>
          <p:nvPr/>
        </p:nvCxnSpPr>
        <p:spPr>
          <a:xfrm flipH="1" flipV="1">
            <a:off x="1295400" y="3429000"/>
            <a:ext cx="2971800" cy="9144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custDataLst>
              <p:tags r:id="rId5"/>
            </p:custDataLst>
          </p:nvPr>
        </p:nvSpPr>
        <p:spPr>
          <a:xfrm>
            <a:off x="3200400" y="1676400"/>
            <a:ext cx="2133600" cy="609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Fill in your details, then scroll down the page.</a:t>
            </a:r>
            <a:endParaRPr lang="en-US" sz="1400" dirty="0">
              <a:solidFill>
                <a:schemeClr val="accent4"/>
              </a:solidFill>
            </a:endParaRPr>
          </a:p>
        </p:txBody>
      </p:sp>
      <p:sp>
        <p:nvSpPr>
          <p:cNvPr id="20" name="Title 1"/>
          <p:cNvSpPr txBox="1">
            <a:spLocks/>
          </p:cNvSpPr>
          <p:nvPr>
            <p:custDataLst>
              <p:tags r:id="rId6"/>
            </p:custDataLst>
          </p:nvPr>
        </p:nvSpPr>
        <p:spPr>
          <a:xfrm>
            <a:off x="4267200" y="4572000"/>
            <a:ext cx="2514600" cy="990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500" dirty="0" smtClean="0">
                <a:solidFill>
                  <a:schemeClr val="accent4"/>
                </a:solidFill>
              </a:rPr>
              <a:t>Click on the B   icon to add a response </a:t>
            </a:r>
            <a:r>
              <a:rPr lang="en-US" sz="1300" dirty="0" smtClean="0">
                <a:solidFill>
                  <a:schemeClr val="accent4"/>
                </a:solidFill>
              </a:rPr>
              <a:t>(the text field will open in a new window – click         o        before closing)</a:t>
            </a:r>
            <a:endParaRPr lang="en-US" sz="1300" dirty="0">
              <a:solidFill>
                <a:schemeClr val="accent4"/>
              </a:solidFill>
            </a:endParaRPr>
          </a:p>
        </p:txBody>
      </p:sp>
      <p:cxnSp>
        <p:nvCxnSpPr>
          <p:cNvPr id="21" name="Straight Arrow Connector 20"/>
          <p:cNvCxnSpPr/>
          <p:nvPr/>
        </p:nvCxnSpPr>
        <p:spPr>
          <a:xfrm flipH="1" flipV="1">
            <a:off x="609600" y="4114800"/>
            <a:ext cx="3657600" cy="4572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pic>
        <p:nvPicPr>
          <p:cNvPr id="22" name="Picture 5"/>
          <p:cNvPicPr>
            <a:picLocks noChangeAspect="1" noChangeArrowheads="1"/>
          </p:cNvPicPr>
          <p:nvPr/>
        </p:nvPicPr>
        <p:blipFill>
          <a:blip r:embed="rId18" cstate="print">
            <a:lum bright="-30000" contrast="55000"/>
          </a:blip>
          <a:srcRect l="42561" t="28050" r="54827" b="66279"/>
          <a:stretch>
            <a:fillRect/>
          </a:stretch>
        </p:blipFill>
        <p:spPr bwMode="auto">
          <a:xfrm>
            <a:off x="5410200" y="4648200"/>
            <a:ext cx="228600" cy="228600"/>
          </a:xfrm>
          <a:prstGeom prst="rect">
            <a:avLst/>
          </a:prstGeom>
          <a:noFill/>
          <a:ln w="9525">
            <a:noFill/>
            <a:miter lim="800000"/>
            <a:headEnd/>
            <a:tailEnd/>
          </a:ln>
        </p:spPr>
      </p:pic>
      <p:pic>
        <p:nvPicPr>
          <p:cNvPr id="23" name="Picture 2"/>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48048" t="30389" r="48566" b="67509"/>
          <a:stretch/>
        </p:blipFill>
        <p:spPr bwMode="auto">
          <a:xfrm>
            <a:off x="4343400" y="5334000"/>
            <a:ext cx="428392" cy="20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itle 1"/>
          <p:cNvSpPr txBox="1">
            <a:spLocks/>
          </p:cNvSpPr>
          <p:nvPr>
            <p:custDataLst>
              <p:tags r:id="rId7"/>
            </p:custDataLst>
          </p:nvPr>
        </p:nvSpPr>
        <p:spPr>
          <a:xfrm>
            <a:off x="6553200" y="5791200"/>
            <a:ext cx="2457450" cy="7620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You can save the document and return to it at any time.</a:t>
            </a:r>
            <a:endParaRPr lang="en-US" sz="1400" dirty="0">
              <a:solidFill>
                <a:schemeClr val="accent4"/>
              </a:solidFill>
            </a:endParaRPr>
          </a:p>
        </p:txBody>
      </p:sp>
      <p:cxnSp>
        <p:nvCxnSpPr>
          <p:cNvPr id="29" name="Straight Arrow Connector 28"/>
          <p:cNvCxnSpPr/>
          <p:nvPr/>
        </p:nvCxnSpPr>
        <p:spPr>
          <a:xfrm flipH="1">
            <a:off x="4419600" y="6400800"/>
            <a:ext cx="2133600" cy="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custDataLst>
              <p:tags r:id="rId8"/>
            </p:custDataLst>
          </p:nvPr>
        </p:nvSpPr>
        <p:spPr>
          <a:xfrm>
            <a:off x="3886200" y="6324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custDataLst>
              <p:tags r:id="rId9"/>
            </p:custDataLst>
          </p:nvPr>
        </p:nvSpPr>
        <p:spPr>
          <a:xfrm>
            <a:off x="228600" y="35814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custDataLst>
              <p:tags r:id="rId10"/>
            </p:custDataLst>
          </p:nvPr>
        </p:nvSpPr>
        <p:spPr>
          <a:xfrm>
            <a:off x="304800" y="24384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custDataLst>
              <p:tags r:id="rId11"/>
            </p:custDataLst>
          </p:nvPr>
        </p:nvSpPr>
        <p:spPr>
          <a:xfrm>
            <a:off x="152400" y="6096000"/>
            <a:ext cx="2286000" cy="457200"/>
          </a:xfrm>
          <a:prstGeom prst="rect">
            <a:avLst/>
          </a:prstGeom>
          <a:solidFill>
            <a:schemeClr val="tx2">
              <a:alpha val="25000"/>
            </a:schemeClr>
          </a:solidFill>
          <a:ln w="25400">
            <a:gradFill flip="none" rotWithShape="1">
              <a:gsLst>
                <a:gs pos="15000">
                  <a:schemeClr val="tx2"/>
                </a:gs>
                <a:gs pos="50000">
                  <a:schemeClr val="accent1">
                    <a:tint val="44500"/>
                    <a:satMod val="160000"/>
                  </a:schemeClr>
                </a:gs>
                <a:gs pos="100000">
                  <a:schemeClr val="accent1">
                    <a:tint val="23500"/>
                    <a:satMod val="160000"/>
                  </a:schemeClr>
                </a:gs>
              </a:gsLst>
              <a:lin ang="16200000" scaled="1"/>
              <a:tileRect/>
            </a:grad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b="1" u="sng" dirty="0" smtClean="0">
                <a:solidFill>
                  <a:schemeClr val="accent4"/>
                </a:solidFill>
              </a:rPr>
              <a:t>Click to sign and submit.</a:t>
            </a:r>
            <a:endParaRPr lang="en-US" sz="1400" b="1" u="sng" dirty="0">
              <a:solidFill>
                <a:schemeClr val="accent4"/>
              </a:solidFill>
            </a:endParaRPr>
          </a:p>
        </p:txBody>
      </p:sp>
      <p:cxnSp>
        <p:nvCxnSpPr>
          <p:cNvPr id="37" name="Straight Arrow Connector 36"/>
          <p:cNvCxnSpPr>
            <a:stCxn id="36" idx="3"/>
          </p:cNvCxnSpPr>
          <p:nvPr/>
        </p:nvCxnSpPr>
        <p:spPr>
          <a:xfrm flipV="1">
            <a:off x="2438400" y="5867400"/>
            <a:ext cx="0" cy="4572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pic>
        <p:nvPicPr>
          <p:cNvPr id="24" name="~PP3168.WAV">
            <a:hlinkClick r:id="" action="ppaction://media"/>
          </p:cNvPr>
          <p:cNvPicPr>
            <a:picLocks noRot="1" noChangeAspect="1"/>
          </p:cNvPicPr>
          <p:nvPr>
            <a:wavAudioFile r:embed="rId12" name="~PP3168.WAV"/>
          </p:nvPr>
        </p:nvPicPr>
        <p:blipFill>
          <a:blip r:embed="rId20" cstate="print"/>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367843328"/>
      </p:ext>
    </p:extLst>
  </p:cSld>
  <p:clrMapOvr>
    <a:masterClrMapping/>
  </p:clrMapOvr>
  <p:transition advTm="82191"/>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2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4800" y="2590800"/>
            <a:ext cx="5638800" cy="4267200"/>
            <a:chOff x="0" y="-1524000"/>
            <a:chExt cx="11887200" cy="9525000"/>
          </a:xfrm>
        </p:grpSpPr>
        <p:pic>
          <p:nvPicPr>
            <p:cNvPr id="4099" name="Picture 3"/>
            <p:cNvPicPr>
              <a:picLocks noChangeAspect="1" noChangeArrowheads="1"/>
            </p:cNvPicPr>
            <p:nvPr/>
          </p:nvPicPr>
          <p:blipFill>
            <a:blip r:embed="rId12" cstate="print">
              <a:lum bright="-10000" contrast="16000"/>
            </a:blip>
            <a:srcRect l="625" t="12645" r="1798" b="19073"/>
            <a:stretch>
              <a:fillRect/>
            </a:stretch>
          </p:blipFill>
          <p:spPr bwMode="auto">
            <a:xfrm>
              <a:off x="0" y="-1524000"/>
              <a:ext cx="11887200" cy="6172200"/>
            </a:xfrm>
            <a:prstGeom prst="rect">
              <a:avLst/>
            </a:prstGeom>
            <a:noFill/>
            <a:ln w="9525">
              <a:noFill/>
              <a:miter lim="800000"/>
              <a:headEnd/>
              <a:tailEnd/>
            </a:ln>
          </p:spPr>
        </p:pic>
        <p:pic>
          <p:nvPicPr>
            <p:cNvPr id="4100" name="Picture 4"/>
            <p:cNvPicPr>
              <a:picLocks noChangeAspect="1" noChangeArrowheads="1"/>
            </p:cNvPicPr>
            <p:nvPr/>
          </p:nvPicPr>
          <p:blipFill>
            <a:blip r:embed="rId13" cstate="print">
              <a:lum bright="-10000" contrast="16000"/>
            </a:blip>
            <a:srcRect l="625" t="49736" r="1798" b="11486"/>
            <a:stretch>
              <a:fillRect/>
            </a:stretch>
          </p:blipFill>
          <p:spPr bwMode="auto">
            <a:xfrm>
              <a:off x="0" y="4495800"/>
              <a:ext cx="11887200" cy="3505200"/>
            </a:xfrm>
            <a:prstGeom prst="rect">
              <a:avLst/>
            </a:prstGeom>
            <a:noFill/>
            <a:ln w="9525">
              <a:noFill/>
              <a:miter lim="800000"/>
              <a:headEnd/>
              <a:tailEnd/>
            </a:ln>
          </p:spPr>
        </p:pic>
      </p:grpSp>
      <p:sp>
        <p:nvSpPr>
          <p:cNvPr id="2" name="Title 1"/>
          <p:cNvSpPr>
            <a:spLocks noGrp="1"/>
          </p:cNvSpPr>
          <p:nvPr>
            <p:ph type="title"/>
            <p:custDataLst>
              <p:tags r:id="rId2"/>
            </p:custDataLst>
          </p:nvPr>
        </p:nvSpPr>
        <p:spPr>
          <a:xfrm>
            <a:off x="457200" y="304800"/>
            <a:ext cx="8229600" cy="1066800"/>
          </a:xfrm>
        </p:spPr>
        <p:txBody>
          <a:bodyPr/>
          <a:lstStyle/>
          <a:p>
            <a:r>
              <a:rPr lang="en-US" dirty="0" smtClean="0"/>
              <a:t>PRACSIS </a:t>
            </a:r>
            <a:r>
              <a:rPr lang="en-US" sz="2000" dirty="0" smtClean="0"/>
              <a:t>(for ICPL students only)</a:t>
            </a:r>
            <a:endParaRPr lang="en-US" sz="2000" dirty="0"/>
          </a:p>
        </p:txBody>
      </p:sp>
      <p:pic>
        <p:nvPicPr>
          <p:cNvPr id="4098" name="Picture 2"/>
          <p:cNvPicPr>
            <a:picLocks noChangeAspect="1" noChangeArrowheads="1"/>
          </p:cNvPicPr>
          <p:nvPr/>
        </p:nvPicPr>
        <p:blipFill>
          <a:blip r:embed="rId14" cstate="print"/>
          <a:srcRect l="649" t="6618" r="649" b="72304"/>
          <a:stretch>
            <a:fillRect/>
          </a:stretch>
        </p:blipFill>
        <p:spPr bwMode="auto">
          <a:xfrm>
            <a:off x="304800" y="1143000"/>
            <a:ext cx="8077199" cy="1299176"/>
          </a:xfrm>
          <a:prstGeom prst="rect">
            <a:avLst/>
          </a:prstGeom>
          <a:noFill/>
          <a:ln w="9525">
            <a:noFill/>
            <a:miter lim="800000"/>
            <a:headEnd/>
            <a:tailEnd/>
          </a:ln>
        </p:spPr>
      </p:pic>
      <p:cxnSp>
        <p:nvCxnSpPr>
          <p:cNvPr id="5" name="Straight Connector 4"/>
          <p:cNvCxnSpPr/>
          <p:nvPr/>
        </p:nvCxnSpPr>
        <p:spPr>
          <a:xfrm>
            <a:off x="304800" y="2590800"/>
            <a:ext cx="54864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04799" y="2438400"/>
            <a:ext cx="5486401" cy="377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custDataLst>
              <p:tags r:id="rId3"/>
            </p:custDataLst>
          </p:nvPr>
        </p:nvSpPr>
        <p:spPr>
          <a:xfrm>
            <a:off x="5791200" y="1981200"/>
            <a:ext cx="3124200" cy="1066800"/>
          </a:xfrm>
          <a:prstGeom prst="rect">
            <a:avLst/>
          </a:prstGeom>
          <a:solidFill>
            <a:srgbClr val="8AA8A0">
              <a:alpha val="70000"/>
            </a:srgbClr>
          </a:solidFill>
          <a:ln w="19050">
            <a:solidFill>
              <a:schemeClr val="tx1"/>
            </a:solidFill>
            <a:prstDash val="dash"/>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sz="1400" spc="-20" dirty="0" smtClean="0">
                <a:solidFill>
                  <a:schemeClr val="accent4"/>
                </a:solidFill>
              </a:rPr>
              <a:t>The middle section of the page gives directions for your PRACSIS.  </a:t>
            </a:r>
            <a:r>
              <a:rPr lang="en-US" sz="1400" spc="-20" dirty="0" smtClean="0">
                <a:solidFill>
                  <a:schemeClr val="accent4"/>
                </a:solidFill>
                <a:hlinkClick r:id="rId15"/>
              </a:rPr>
              <a:t>Reference the example </a:t>
            </a:r>
            <a:r>
              <a:rPr lang="en-US" sz="1400" spc="-20" dirty="0" smtClean="0">
                <a:solidFill>
                  <a:schemeClr val="accent4"/>
                </a:solidFill>
              </a:rPr>
              <a:t>on our website for more direction.</a:t>
            </a:r>
          </a:p>
        </p:txBody>
      </p:sp>
      <p:sp>
        <p:nvSpPr>
          <p:cNvPr id="8" name="Title 1"/>
          <p:cNvSpPr txBox="1">
            <a:spLocks/>
          </p:cNvSpPr>
          <p:nvPr>
            <p:custDataLst>
              <p:tags r:id="rId4"/>
            </p:custDataLst>
          </p:nvPr>
        </p:nvSpPr>
        <p:spPr>
          <a:xfrm>
            <a:off x="3352800" y="1524000"/>
            <a:ext cx="2286000" cy="609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Fill in your details, then scroll down the page.</a:t>
            </a:r>
          </a:p>
        </p:txBody>
      </p:sp>
      <p:sp>
        <p:nvSpPr>
          <p:cNvPr id="17" name="Oval 16"/>
          <p:cNvSpPr/>
          <p:nvPr>
            <p:custDataLst>
              <p:tags r:id="rId5"/>
            </p:custDataLst>
          </p:nvPr>
        </p:nvSpPr>
        <p:spPr>
          <a:xfrm>
            <a:off x="3048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custDataLst>
              <p:tags r:id="rId6"/>
            </p:custDataLst>
          </p:nvPr>
        </p:nvSpPr>
        <p:spPr>
          <a:xfrm>
            <a:off x="6096000" y="5943600"/>
            <a:ext cx="2457450" cy="7620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You can save the document and return to it at any time.</a:t>
            </a:r>
            <a:endParaRPr lang="en-US" sz="1400" dirty="0">
              <a:solidFill>
                <a:schemeClr val="accent4"/>
              </a:solidFill>
            </a:endParaRPr>
          </a:p>
        </p:txBody>
      </p:sp>
      <p:cxnSp>
        <p:nvCxnSpPr>
          <p:cNvPr id="19" name="Straight Arrow Connector 18"/>
          <p:cNvCxnSpPr/>
          <p:nvPr/>
        </p:nvCxnSpPr>
        <p:spPr>
          <a:xfrm flipH="1">
            <a:off x="3581400" y="6705600"/>
            <a:ext cx="2514600" cy="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custDataLst>
              <p:tags r:id="rId7"/>
            </p:custDataLst>
          </p:nvPr>
        </p:nvSpPr>
        <p:spPr>
          <a:xfrm>
            <a:off x="3124200" y="6629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custDataLst>
              <p:tags r:id="rId8"/>
            </p:custDataLst>
          </p:nvPr>
        </p:nvSpPr>
        <p:spPr>
          <a:xfrm>
            <a:off x="5715000" y="3581400"/>
            <a:ext cx="2514600" cy="990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500" dirty="0" smtClean="0">
                <a:solidFill>
                  <a:schemeClr val="accent4"/>
                </a:solidFill>
              </a:rPr>
              <a:t>Click on the B   icon to add a response </a:t>
            </a:r>
            <a:r>
              <a:rPr lang="en-US" sz="1300" dirty="0" smtClean="0">
                <a:solidFill>
                  <a:schemeClr val="accent4"/>
                </a:solidFill>
              </a:rPr>
              <a:t>(the text field will open in a new window – click         o        before closing)</a:t>
            </a:r>
            <a:endParaRPr lang="en-US" sz="1300" dirty="0">
              <a:solidFill>
                <a:schemeClr val="accent4"/>
              </a:solidFill>
            </a:endParaRPr>
          </a:p>
        </p:txBody>
      </p:sp>
      <p:cxnSp>
        <p:nvCxnSpPr>
          <p:cNvPr id="26" name="Straight Arrow Connector 25"/>
          <p:cNvCxnSpPr/>
          <p:nvPr/>
        </p:nvCxnSpPr>
        <p:spPr>
          <a:xfrm flipH="1" flipV="1">
            <a:off x="3886200" y="3124200"/>
            <a:ext cx="1828800" cy="4572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pic>
        <p:nvPicPr>
          <p:cNvPr id="27" name="Picture 5"/>
          <p:cNvPicPr>
            <a:picLocks noChangeAspect="1" noChangeArrowheads="1"/>
          </p:cNvPicPr>
          <p:nvPr/>
        </p:nvPicPr>
        <p:blipFill>
          <a:blip r:embed="rId16" cstate="print">
            <a:lum bright="-30000" contrast="55000"/>
          </a:blip>
          <a:srcRect l="42561" t="28050" r="54827" b="66279"/>
          <a:stretch>
            <a:fillRect/>
          </a:stretch>
        </p:blipFill>
        <p:spPr bwMode="auto">
          <a:xfrm>
            <a:off x="6858000" y="3657600"/>
            <a:ext cx="228600" cy="228600"/>
          </a:xfrm>
          <a:prstGeom prst="rect">
            <a:avLst/>
          </a:prstGeom>
          <a:noFill/>
          <a:ln w="9525">
            <a:noFill/>
            <a:miter lim="800000"/>
            <a:headEnd/>
            <a:tailEnd/>
          </a:ln>
        </p:spPr>
      </p:pic>
      <p:pic>
        <p:nvPicPr>
          <p:cNvPr id="28" name="Picture 2"/>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8048" t="30389" r="48566" b="67509"/>
          <a:stretch/>
        </p:blipFill>
        <p:spPr bwMode="auto">
          <a:xfrm>
            <a:off x="5791200" y="4343400"/>
            <a:ext cx="428392" cy="20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p:cNvCxnSpPr>
            <a:stCxn id="34" idx="1"/>
          </p:cNvCxnSpPr>
          <p:nvPr/>
        </p:nvCxnSpPr>
        <p:spPr>
          <a:xfrm flipH="1">
            <a:off x="2362200" y="5867400"/>
            <a:ext cx="1066800" cy="4572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custDataLst>
              <p:tags r:id="rId9"/>
            </p:custDataLst>
          </p:nvPr>
        </p:nvSpPr>
        <p:spPr>
          <a:xfrm>
            <a:off x="3429000" y="5638800"/>
            <a:ext cx="2286000" cy="457200"/>
          </a:xfrm>
          <a:prstGeom prst="rect">
            <a:avLst/>
          </a:prstGeom>
          <a:solidFill>
            <a:schemeClr val="tx2">
              <a:alpha val="25000"/>
            </a:schemeClr>
          </a:solidFill>
          <a:ln w="25400">
            <a:gradFill flip="none" rotWithShape="1">
              <a:gsLst>
                <a:gs pos="25000">
                  <a:schemeClr val="tx2"/>
                </a:gs>
                <a:gs pos="80000">
                  <a:schemeClr val="accent1">
                    <a:tint val="44500"/>
                    <a:satMod val="160000"/>
                  </a:schemeClr>
                </a:gs>
                <a:gs pos="100000">
                  <a:schemeClr val="accent1">
                    <a:tint val="23500"/>
                    <a:satMod val="160000"/>
                  </a:schemeClr>
                </a:gs>
              </a:gsLst>
              <a:lin ang="0" scaled="1"/>
              <a:tileRect/>
            </a:grad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b="1" u="sng" dirty="0" smtClean="0">
                <a:solidFill>
                  <a:schemeClr val="accent4"/>
                </a:solidFill>
              </a:rPr>
              <a:t>Click to sign and submit.</a:t>
            </a:r>
            <a:endParaRPr lang="en-US" sz="1400" b="1" u="sng" dirty="0">
              <a:solidFill>
                <a:schemeClr val="accent4"/>
              </a:solidFill>
            </a:endParaRPr>
          </a:p>
        </p:txBody>
      </p:sp>
    </p:spTree>
    <p:custDataLst>
      <p:tags r:id="rId1"/>
    </p:custDataLst>
    <p:extLst>
      <p:ext uri="{BB962C8B-B14F-4D97-AF65-F5344CB8AC3E}">
        <p14:creationId xmlns:p14="http://schemas.microsoft.com/office/powerpoint/2010/main" val="1552080799"/>
      </p:ext>
    </p:extLst>
  </p:cSld>
  <p:clrMapOvr>
    <a:masterClrMapping/>
  </p:clrMapOvr>
  <p:transition advTm="7632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lstStyle/>
          <a:p>
            <a:r>
              <a:rPr lang="en-US" dirty="0" smtClean="0"/>
              <a:t>Midterm Evaluation</a:t>
            </a:r>
            <a:endParaRPr lang="en-US" dirty="0"/>
          </a:p>
        </p:txBody>
      </p:sp>
      <p:sp>
        <p:nvSpPr>
          <p:cNvPr id="4" name="Title 1"/>
          <p:cNvSpPr txBox="1">
            <a:spLocks/>
          </p:cNvSpPr>
          <p:nvPr>
            <p:custDataLst>
              <p:tags r:id="rId3"/>
            </p:custDataLst>
          </p:nvPr>
        </p:nvSpPr>
        <p:spPr>
          <a:xfrm>
            <a:off x="381000" y="1143000"/>
            <a:ext cx="8561832" cy="5334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4"/>
                </a:solidFill>
              </a:rPr>
              <a:t>After your Field Instructor completes your Midterm Evaluation…</a:t>
            </a:r>
            <a:endParaRPr lang="en-US" sz="2400" dirty="0">
              <a:solidFill>
                <a:schemeClr val="accent4"/>
              </a:solidFill>
            </a:endParaRPr>
          </a:p>
        </p:txBody>
      </p:sp>
      <p:pic>
        <p:nvPicPr>
          <p:cNvPr id="1026"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47" t="4160" r="691" b="51011"/>
          <a:stretch/>
        </p:blipFill>
        <p:spPr bwMode="auto">
          <a:xfrm>
            <a:off x="385293" y="1681471"/>
            <a:ext cx="7817184" cy="192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30" t="25582" r="1003" b="9253"/>
          <a:stretch/>
        </p:blipFill>
        <p:spPr bwMode="auto">
          <a:xfrm>
            <a:off x="372413" y="3883390"/>
            <a:ext cx="7810273" cy="280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381000" y="3886200"/>
            <a:ext cx="60198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3581400"/>
            <a:ext cx="60198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custDataLst>
              <p:tags r:id="rId4"/>
            </p:custDataLst>
          </p:nvPr>
        </p:nvSpPr>
        <p:spPr>
          <a:xfrm>
            <a:off x="6400800" y="3276600"/>
            <a:ext cx="2057400" cy="762000"/>
          </a:xfrm>
          <a:prstGeom prst="rect">
            <a:avLst/>
          </a:prstGeom>
          <a:solidFill>
            <a:srgbClr val="8AA8A0">
              <a:alpha val="70000"/>
            </a:srgbClr>
          </a:solidFill>
          <a:ln w="19050">
            <a:solidFill>
              <a:schemeClr val="tx1"/>
            </a:solidFill>
            <a:prstDash val="dash"/>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sz="1400" spc="-20" dirty="0" smtClean="0">
                <a:solidFill>
                  <a:schemeClr val="accent4"/>
                </a:solidFill>
              </a:rPr>
              <a:t>Scroll down to read through the evaluation.</a:t>
            </a:r>
          </a:p>
        </p:txBody>
      </p:sp>
      <p:sp>
        <p:nvSpPr>
          <p:cNvPr id="19" name="Title 1"/>
          <p:cNvSpPr txBox="1">
            <a:spLocks/>
          </p:cNvSpPr>
          <p:nvPr>
            <p:custDataLst>
              <p:tags r:id="rId5"/>
            </p:custDataLst>
          </p:nvPr>
        </p:nvSpPr>
        <p:spPr>
          <a:xfrm>
            <a:off x="6096000" y="6019800"/>
            <a:ext cx="2457450" cy="5334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You can save the document and return to it at any time.</a:t>
            </a:r>
            <a:endParaRPr lang="en-US" sz="1400" dirty="0">
              <a:solidFill>
                <a:schemeClr val="accent4"/>
              </a:solidFill>
            </a:endParaRPr>
          </a:p>
        </p:txBody>
      </p:sp>
      <p:cxnSp>
        <p:nvCxnSpPr>
          <p:cNvPr id="20" name="Straight Arrow Connector 19"/>
          <p:cNvCxnSpPr/>
          <p:nvPr/>
        </p:nvCxnSpPr>
        <p:spPr>
          <a:xfrm flipH="1">
            <a:off x="4800600" y="6553200"/>
            <a:ext cx="1295400" cy="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custDataLst>
              <p:tags r:id="rId6"/>
            </p:custDataLst>
          </p:nvPr>
        </p:nvSpPr>
        <p:spPr>
          <a:xfrm>
            <a:off x="2362200" y="3962400"/>
            <a:ext cx="2457450" cy="6096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Choose AGREE or DISAGREE from the dropdown menu.</a:t>
            </a:r>
            <a:endParaRPr lang="en-US" sz="1400" dirty="0">
              <a:solidFill>
                <a:schemeClr val="accent4"/>
              </a:solidFill>
            </a:endParaRPr>
          </a:p>
        </p:txBody>
      </p:sp>
      <p:cxnSp>
        <p:nvCxnSpPr>
          <p:cNvPr id="22" name="Straight Arrow Connector 21"/>
          <p:cNvCxnSpPr/>
          <p:nvPr/>
        </p:nvCxnSpPr>
        <p:spPr>
          <a:xfrm flipH="1">
            <a:off x="1219200" y="3962400"/>
            <a:ext cx="1143000" cy="3048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custDataLst>
              <p:tags r:id="rId7"/>
            </p:custDataLst>
          </p:nvPr>
        </p:nvSpPr>
        <p:spPr>
          <a:xfrm>
            <a:off x="4343400" y="6477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9" idx="1"/>
          </p:cNvCxnSpPr>
          <p:nvPr/>
        </p:nvCxnSpPr>
        <p:spPr>
          <a:xfrm flipH="1">
            <a:off x="2514600" y="5943600"/>
            <a:ext cx="762000" cy="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custDataLst>
              <p:tags r:id="rId8"/>
            </p:custDataLst>
          </p:nvPr>
        </p:nvSpPr>
        <p:spPr>
          <a:xfrm>
            <a:off x="3276600" y="5715000"/>
            <a:ext cx="2286000" cy="457200"/>
          </a:xfrm>
          <a:prstGeom prst="rect">
            <a:avLst/>
          </a:prstGeom>
          <a:solidFill>
            <a:schemeClr val="tx2">
              <a:alpha val="25000"/>
            </a:schemeClr>
          </a:solidFill>
          <a:ln w="25400">
            <a:gradFill flip="none" rotWithShape="1">
              <a:gsLst>
                <a:gs pos="25000">
                  <a:schemeClr val="tx2"/>
                </a:gs>
                <a:gs pos="80000">
                  <a:schemeClr val="accent1">
                    <a:tint val="44500"/>
                    <a:satMod val="160000"/>
                  </a:schemeClr>
                </a:gs>
                <a:gs pos="100000">
                  <a:schemeClr val="accent1">
                    <a:tint val="23500"/>
                    <a:satMod val="160000"/>
                  </a:schemeClr>
                </a:gs>
              </a:gsLst>
              <a:lin ang="0" scaled="1"/>
              <a:tileRect/>
            </a:grad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b="1" u="sng" dirty="0" smtClean="0">
                <a:solidFill>
                  <a:schemeClr val="accent4"/>
                </a:solidFill>
              </a:rPr>
              <a:t>Click to sign and submit.</a:t>
            </a:r>
            <a:endParaRPr lang="en-US" sz="1400" b="1" u="sng" dirty="0">
              <a:solidFill>
                <a:schemeClr val="accent4"/>
              </a:solidFill>
            </a:endParaRPr>
          </a:p>
        </p:txBody>
      </p:sp>
      <p:sp>
        <p:nvSpPr>
          <p:cNvPr id="35" name="Title 1"/>
          <p:cNvSpPr txBox="1">
            <a:spLocks/>
          </p:cNvSpPr>
          <p:nvPr>
            <p:custDataLst>
              <p:tags r:id="rId9"/>
            </p:custDataLst>
          </p:nvPr>
        </p:nvSpPr>
        <p:spPr>
          <a:xfrm>
            <a:off x="1905000" y="4648200"/>
            <a:ext cx="2457450" cy="7620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If you chose DISAGREE, explain why.  If you AGREE, write “No comment.”</a:t>
            </a:r>
            <a:endParaRPr lang="en-US" sz="1400" dirty="0">
              <a:solidFill>
                <a:schemeClr val="accent4"/>
              </a:solidFill>
            </a:endParaRPr>
          </a:p>
        </p:txBody>
      </p:sp>
      <p:cxnSp>
        <p:nvCxnSpPr>
          <p:cNvPr id="36" name="Straight Arrow Connector 35"/>
          <p:cNvCxnSpPr/>
          <p:nvPr/>
        </p:nvCxnSpPr>
        <p:spPr>
          <a:xfrm flipH="1">
            <a:off x="762000" y="4648200"/>
            <a:ext cx="1143000" cy="2286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843328"/>
      </p:ext>
    </p:extLst>
  </p:cSld>
  <p:clrMapOvr>
    <a:masterClrMapping/>
  </p:clrMapOvr>
  <p:transition advTm="7434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lstStyle/>
          <a:p>
            <a:r>
              <a:rPr lang="en-US" dirty="0" smtClean="0"/>
              <a:t>FIASC: </a:t>
            </a:r>
            <a:r>
              <a:rPr lang="en-US" sz="2000" dirty="0" smtClean="0"/>
              <a:t>Field Instructor Assessment of Student Competencies</a:t>
            </a:r>
            <a:endParaRPr lang="en-US" sz="2000" dirty="0"/>
          </a:p>
        </p:txBody>
      </p:sp>
      <p:sp>
        <p:nvSpPr>
          <p:cNvPr id="4" name="Title 1"/>
          <p:cNvSpPr txBox="1">
            <a:spLocks/>
          </p:cNvSpPr>
          <p:nvPr>
            <p:custDataLst>
              <p:tags r:id="rId3"/>
            </p:custDataLst>
          </p:nvPr>
        </p:nvSpPr>
        <p:spPr>
          <a:xfrm>
            <a:off x="381000" y="1295400"/>
            <a:ext cx="8561832" cy="533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4"/>
                </a:solidFill>
              </a:rPr>
              <a:t>After your Field Instructor completes your FIASC…</a:t>
            </a:r>
            <a:endParaRPr lang="en-US" sz="2400" dirty="0">
              <a:solidFill>
                <a:schemeClr val="accent4"/>
              </a:solidFill>
            </a:endParaRPr>
          </a:p>
        </p:txBody>
      </p:sp>
      <p:grpSp>
        <p:nvGrpSpPr>
          <p:cNvPr id="9" name="Group 8"/>
          <p:cNvGrpSpPr/>
          <p:nvPr/>
        </p:nvGrpSpPr>
        <p:grpSpPr>
          <a:xfrm>
            <a:off x="228600" y="4267200"/>
            <a:ext cx="8686800" cy="2450123"/>
            <a:chOff x="228600" y="2286000"/>
            <a:chExt cx="8686800" cy="2450123"/>
          </a:xfrm>
        </p:grpSpPr>
        <p:pic>
          <p:nvPicPr>
            <p:cNvPr id="10" name="Picture 2"/>
            <p:cNvPicPr>
              <a:picLocks noChangeAspect="1" noChangeArrowheads="1"/>
            </p:cNvPicPr>
            <p:nvPr/>
          </p:nvPicPr>
          <p:blipFill>
            <a:blip r:embed="rId10" cstate="print"/>
            <a:srcRect l="635" t="47208" r="317" b="15701"/>
            <a:stretch>
              <a:fillRect/>
            </a:stretch>
          </p:blipFill>
          <p:spPr bwMode="auto">
            <a:xfrm>
              <a:off x="228600" y="2286000"/>
              <a:ext cx="8686800" cy="2450123"/>
            </a:xfrm>
            <a:prstGeom prst="rect">
              <a:avLst/>
            </a:prstGeom>
            <a:noFill/>
            <a:ln w="9525">
              <a:noFill/>
              <a:miter lim="800000"/>
              <a:headEnd/>
              <a:tailEnd/>
            </a:ln>
          </p:spPr>
        </p:pic>
        <p:cxnSp>
          <p:nvCxnSpPr>
            <p:cNvPr id="11" name="Straight Connector 10"/>
            <p:cNvCxnSpPr/>
            <p:nvPr/>
          </p:nvCxnSpPr>
          <p:spPr>
            <a:xfrm>
              <a:off x="1981200" y="3276600"/>
              <a:ext cx="1981200" cy="0"/>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7"/>
              </p:custDataLst>
            </p:nvPr>
          </p:nvSpPr>
          <p:spPr>
            <a:xfrm>
              <a:off x="1905000" y="3200400"/>
              <a:ext cx="1752599" cy="215444"/>
            </a:xfrm>
            <a:prstGeom prst="rect">
              <a:avLst/>
            </a:prstGeom>
            <a:noFill/>
            <a:ln w="12700">
              <a:noFill/>
            </a:ln>
          </p:spPr>
          <p:txBody>
            <a:bodyPr wrap="square" lIns="91440" tIns="45720" rIns="91440" bIns="45720">
              <a:spAutoFit/>
            </a:bodyPr>
            <a:lstStyle/>
            <a:p>
              <a:pPr algn="ctr">
                <a:spcAft>
                  <a:spcPts val="600"/>
                </a:spcAft>
              </a:pPr>
              <a:r>
                <a:rPr lang="en-US" sz="800" i="1" cap="none" spc="0" dirty="0" smtClean="0">
                  <a:ln w="12700">
                    <a:noFill/>
                    <a:prstDash val="solid"/>
                  </a:ln>
                  <a:solidFill>
                    <a:srgbClr val="0000FF"/>
                  </a:solidFill>
                  <a:latin typeface="Arial" pitchFamily="34" charset="0"/>
                  <a:cs typeface="Arial" pitchFamily="34" charset="0"/>
                </a:rPr>
                <a:t>Click to sign Completed Document</a:t>
              </a:r>
            </a:p>
          </p:txBody>
        </p:sp>
      </p:grpSp>
      <p:cxnSp>
        <p:nvCxnSpPr>
          <p:cNvPr id="15" name="Straight Arrow Connector 14"/>
          <p:cNvCxnSpPr>
            <a:stCxn id="16" idx="1"/>
          </p:cNvCxnSpPr>
          <p:nvPr/>
        </p:nvCxnSpPr>
        <p:spPr>
          <a:xfrm flipH="1" flipV="1">
            <a:off x="3581400" y="5334000"/>
            <a:ext cx="609600" cy="76200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custDataLst>
              <p:tags r:id="rId4"/>
            </p:custDataLst>
          </p:nvPr>
        </p:nvSpPr>
        <p:spPr>
          <a:xfrm>
            <a:off x="4191000" y="5867400"/>
            <a:ext cx="2286000" cy="457200"/>
          </a:xfrm>
          <a:prstGeom prst="rect">
            <a:avLst/>
          </a:prstGeom>
          <a:solidFill>
            <a:schemeClr val="tx2">
              <a:alpha val="25000"/>
            </a:schemeClr>
          </a:solidFill>
          <a:ln w="25400">
            <a:gradFill flip="none" rotWithShape="1">
              <a:gsLst>
                <a:gs pos="25000">
                  <a:schemeClr val="tx2"/>
                </a:gs>
                <a:gs pos="80000">
                  <a:schemeClr val="accent1">
                    <a:tint val="44500"/>
                    <a:satMod val="160000"/>
                  </a:schemeClr>
                </a:gs>
                <a:gs pos="100000">
                  <a:schemeClr val="accent1">
                    <a:tint val="23500"/>
                    <a:satMod val="160000"/>
                  </a:schemeClr>
                </a:gs>
              </a:gsLst>
              <a:lin ang="0" scaled="1"/>
              <a:tileRect/>
            </a:grad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b="1" u="sng" dirty="0" smtClean="0">
                <a:solidFill>
                  <a:schemeClr val="accent4"/>
                </a:solidFill>
              </a:rPr>
              <a:t>Click to sign and submit.</a:t>
            </a:r>
            <a:endParaRPr lang="en-US" sz="1400" b="1" u="sng" dirty="0">
              <a:solidFill>
                <a:schemeClr val="accent4"/>
              </a:solidFill>
            </a:endParaRPr>
          </a:p>
        </p:txBody>
      </p:sp>
      <p:pic>
        <p:nvPicPr>
          <p:cNvPr id="19" name="Picture 3"/>
          <p:cNvPicPr>
            <a:picLocks noChangeAspect="1" noChangeArrowheads="1"/>
          </p:cNvPicPr>
          <p:nvPr/>
        </p:nvPicPr>
        <p:blipFill>
          <a:blip r:embed="rId11" cstate="print"/>
          <a:srcRect l="753" t="2372" r="578" b="65627"/>
          <a:stretch>
            <a:fillRect/>
          </a:stretch>
        </p:blipFill>
        <p:spPr bwMode="auto">
          <a:xfrm>
            <a:off x="228600" y="1847414"/>
            <a:ext cx="8686800" cy="2121966"/>
          </a:xfrm>
          <a:prstGeom prst="rect">
            <a:avLst/>
          </a:prstGeom>
          <a:noFill/>
          <a:ln w="9525">
            <a:noFill/>
            <a:miter lim="800000"/>
            <a:headEnd/>
            <a:tailEnd/>
          </a:ln>
        </p:spPr>
      </p:pic>
      <p:cxnSp>
        <p:nvCxnSpPr>
          <p:cNvPr id="21" name="Straight Connector 20"/>
          <p:cNvCxnSpPr/>
          <p:nvPr/>
        </p:nvCxnSpPr>
        <p:spPr>
          <a:xfrm>
            <a:off x="228600" y="4267200"/>
            <a:ext cx="6705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3962400"/>
            <a:ext cx="6705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custDataLst>
              <p:tags r:id="rId5"/>
            </p:custDataLst>
          </p:nvPr>
        </p:nvSpPr>
        <p:spPr>
          <a:xfrm>
            <a:off x="6934200" y="3505200"/>
            <a:ext cx="2057400" cy="1143000"/>
          </a:xfrm>
          <a:prstGeom prst="rect">
            <a:avLst/>
          </a:prstGeom>
          <a:solidFill>
            <a:srgbClr val="8AA8A0">
              <a:alpha val="70000"/>
            </a:srgbClr>
          </a:solidFill>
          <a:ln w="19050">
            <a:solidFill>
              <a:schemeClr val="tx1"/>
            </a:solidFill>
            <a:prstDash val="dash"/>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sz="1400" spc="-20" dirty="0" smtClean="0">
                <a:solidFill>
                  <a:schemeClr val="accent4"/>
                </a:solidFill>
              </a:rPr>
              <a:t>Scroll down to read through the evaluation. This is a large factor in your semester grade.</a:t>
            </a:r>
          </a:p>
        </p:txBody>
      </p:sp>
      <p:sp>
        <p:nvSpPr>
          <p:cNvPr id="30" name="Title 1"/>
          <p:cNvSpPr txBox="1">
            <a:spLocks/>
          </p:cNvSpPr>
          <p:nvPr>
            <p:custDataLst>
              <p:tags r:id="rId6"/>
            </p:custDataLst>
          </p:nvPr>
        </p:nvSpPr>
        <p:spPr>
          <a:xfrm>
            <a:off x="6629400" y="5334000"/>
            <a:ext cx="2362200" cy="11430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dirty="0" smtClean="0">
                <a:solidFill>
                  <a:schemeClr val="accent4"/>
                </a:solidFill>
              </a:rPr>
              <a:t>If you have any concerns about the material in your evaluation, contact your faculty advisor.</a:t>
            </a:r>
            <a:endParaRPr lang="en-US" sz="1400" dirty="0">
              <a:solidFill>
                <a:schemeClr val="accent4"/>
              </a:solidFill>
            </a:endParaRPr>
          </a:p>
        </p:txBody>
      </p:sp>
    </p:spTree>
    <p:custDataLst>
      <p:tags r:id="rId1"/>
    </p:custDataLst>
    <p:extLst>
      <p:ext uri="{BB962C8B-B14F-4D97-AF65-F5344CB8AC3E}">
        <p14:creationId xmlns:p14="http://schemas.microsoft.com/office/powerpoint/2010/main" val="367843328"/>
      </p:ext>
    </p:extLst>
  </p:cSld>
  <p:clrMapOvr>
    <a:masterClrMapping/>
  </p:clrMapOvr>
  <p:transition advTm="10228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normAutofit/>
          </a:bodyPr>
          <a:lstStyle/>
          <a:p>
            <a:r>
              <a:rPr lang="en-US" dirty="0" smtClean="0"/>
              <a:t>Log on to IPT: </a:t>
            </a:r>
            <a:r>
              <a:rPr lang="en-US" sz="2400" dirty="0" smtClean="0"/>
              <a:t>Your default information</a:t>
            </a:r>
            <a:endParaRPr lang="en-US" sz="2400" dirty="0"/>
          </a:p>
        </p:txBody>
      </p:sp>
      <p:pic>
        <p:nvPicPr>
          <p:cNvPr id="102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78" t="19079" r="1457" b="11487"/>
          <a:stretch/>
        </p:blipFill>
        <p:spPr bwMode="auto">
          <a:xfrm>
            <a:off x="4191000" y="1828800"/>
            <a:ext cx="456683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custDataLst>
              <p:tags r:id="rId3"/>
            </p:custDataLst>
          </p:nvPr>
        </p:nvSpPr>
        <p:spPr>
          <a:xfrm>
            <a:off x="399288" y="2514600"/>
            <a:ext cx="3532632" cy="7620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Introduction Email</a:t>
            </a:r>
            <a:endParaRPr lang="en-US" sz="2400" dirty="0"/>
          </a:p>
        </p:txBody>
      </p:sp>
      <p:sp>
        <p:nvSpPr>
          <p:cNvPr id="5" name="Oval 4"/>
          <p:cNvSpPr/>
          <p:nvPr>
            <p:custDataLst>
              <p:tags r:id="rId4"/>
            </p:custDataLst>
          </p:nvPr>
        </p:nvSpPr>
        <p:spPr>
          <a:xfrm>
            <a:off x="3947160" y="5619678"/>
            <a:ext cx="2377440" cy="955404"/>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custDataLst>
              <p:tags r:id="rId5"/>
            </p:custDataLst>
          </p:nvPr>
        </p:nvSpPr>
        <p:spPr>
          <a:xfrm>
            <a:off x="399288" y="3124200"/>
            <a:ext cx="3532632" cy="1600200"/>
          </a:xfrm>
          <a:prstGeom prst="rect">
            <a:avLst/>
          </a:prstGeom>
        </p:spPr>
        <p:txBody>
          <a:bodyPr vert="horz" anchor="ctr">
            <a:normAutofit fontScale="6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2400" dirty="0" smtClean="0">
                <a:solidFill>
                  <a:schemeClr val="accent4"/>
                </a:solidFill>
              </a:rPr>
              <a:t>This email is sent to your WSU email address. You can forward emails from your WSU account to another that you check more regularly by adjusting your account settings in Pipeline.</a:t>
            </a:r>
            <a:endParaRPr lang="en-US" sz="2400" dirty="0">
              <a:solidFill>
                <a:schemeClr val="accent4"/>
              </a:solidFill>
            </a:endParaRPr>
          </a:p>
        </p:txBody>
      </p:sp>
    </p:spTree>
    <p:custDataLst>
      <p:tags r:id="rId1"/>
    </p:custDataLst>
    <p:extLst>
      <p:ext uri="{BB962C8B-B14F-4D97-AF65-F5344CB8AC3E}">
        <p14:creationId xmlns:p14="http://schemas.microsoft.com/office/powerpoint/2010/main" val="2167178270"/>
      </p:ext>
    </p:extLst>
  </p:cSld>
  <p:clrMapOvr>
    <a:masterClrMapping/>
  </p:clrMapOvr>
  <p:transition advTm="3492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lstStyle/>
          <a:p>
            <a:r>
              <a:rPr lang="en-US" dirty="0" smtClean="0"/>
              <a:t>Log in to IPT</a:t>
            </a:r>
            <a:endParaRPr lang="en-US" dirty="0"/>
          </a:p>
        </p:txBody>
      </p:sp>
      <p:sp>
        <p:nvSpPr>
          <p:cNvPr id="6" name="Title 1"/>
          <p:cNvSpPr txBox="1">
            <a:spLocks/>
          </p:cNvSpPr>
          <p:nvPr>
            <p:custDataLst>
              <p:tags r:id="rId3"/>
            </p:custDataLst>
          </p:nvPr>
        </p:nvSpPr>
        <p:spPr>
          <a:xfrm>
            <a:off x="5498592" y="2514600"/>
            <a:ext cx="3532632" cy="838200"/>
          </a:xfrm>
          <a:prstGeom prst="rect">
            <a:avLst/>
          </a:prstGeom>
        </p:spPr>
        <p:txBody>
          <a:bodyPr vert="horz" anchor="ctr">
            <a:normAutofit fontScale="8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4"/>
                </a:solidFill>
              </a:rPr>
              <a:t>Log in to IPT using the log in information provided in the email.</a:t>
            </a:r>
            <a:endParaRPr lang="en-US" sz="2400" dirty="0">
              <a:solidFill>
                <a:schemeClr val="accent4"/>
              </a:solidFill>
            </a:endParaRPr>
          </a:p>
        </p:txBody>
      </p:sp>
      <p:pic>
        <p:nvPicPr>
          <p:cNvPr id="205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43" t="6437" r="652" b="1489"/>
          <a:stretch/>
        </p:blipFill>
        <p:spPr bwMode="auto">
          <a:xfrm>
            <a:off x="192024" y="1277112"/>
            <a:ext cx="5105400" cy="2819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custDataLst>
              <p:tags r:id="rId4"/>
            </p:custDataLst>
          </p:nvPr>
        </p:nvSpPr>
        <p:spPr>
          <a:xfrm>
            <a:off x="192024" y="4800600"/>
            <a:ext cx="3361944" cy="762000"/>
          </a:xfrm>
          <a:prstGeom prst="rect">
            <a:avLst/>
          </a:prstGeom>
        </p:spPr>
        <p:txBody>
          <a:bodyPr vert="horz" anchor="ctr">
            <a:normAutofit fontScale="7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4"/>
                </a:solidFill>
              </a:rPr>
              <a:t>Create a new login name and a new password for yourself.</a:t>
            </a:r>
            <a:endParaRPr lang="en-US" sz="2400" dirty="0">
              <a:solidFill>
                <a:schemeClr val="accent4"/>
              </a:solidFill>
            </a:endParaRPr>
          </a:p>
        </p:txBody>
      </p:sp>
      <p:sp>
        <p:nvSpPr>
          <p:cNvPr id="11" name="Title 1"/>
          <p:cNvSpPr txBox="1">
            <a:spLocks/>
          </p:cNvSpPr>
          <p:nvPr>
            <p:custDataLst>
              <p:tags r:id="rId5"/>
            </p:custDataLst>
          </p:nvPr>
        </p:nvSpPr>
        <p:spPr>
          <a:xfrm>
            <a:off x="5498592" y="1371600"/>
            <a:ext cx="3532632" cy="8382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4"/>
                </a:solidFill>
              </a:rPr>
              <a:t>Go to www.runipt.com.</a:t>
            </a:r>
            <a:endParaRPr lang="en-US" sz="2400" dirty="0">
              <a:solidFill>
                <a:schemeClr val="accent4"/>
              </a:solidFill>
            </a:endParaRPr>
          </a:p>
        </p:txBody>
      </p:sp>
      <p:pic>
        <p:nvPicPr>
          <p:cNvPr id="2053"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47" t="6488" r="653" b="2427"/>
          <a:stretch/>
        </p:blipFill>
        <p:spPr bwMode="auto">
          <a:xfrm>
            <a:off x="3584448" y="3771901"/>
            <a:ext cx="5164864" cy="28193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467525057"/>
      </p:ext>
    </p:extLst>
  </p:cSld>
  <p:clrMapOvr>
    <a:masterClrMapping/>
  </p:clrMapOvr>
  <p:transition advTm="3858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lstStyle/>
          <a:p>
            <a:r>
              <a:rPr lang="en-US" dirty="0" smtClean="0"/>
              <a:t>Student Detail Page</a:t>
            </a:r>
            <a:endParaRPr lang="en-US" dirty="0"/>
          </a:p>
        </p:txBody>
      </p:sp>
      <p:grpSp>
        <p:nvGrpSpPr>
          <p:cNvPr id="3" name="Group 2"/>
          <p:cNvGrpSpPr/>
          <p:nvPr/>
        </p:nvGrpSpPr>
        <p:grpSpPr>
          <a:xfrm>
            <a:off x="718986" y="1292299"/>
            <a:ext cx="7736508" cy="5285451"/>
            <a:chOff x="3505200" y="1354836"/>
            <a:chExt cx="7221229" cy="5062727"/>
          </a:xfrm>
        </p:grpSpPr>
        <p:pic>
          <p:nvPicPr>
            <p:cNvPr id="102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829" b="7252"/>
            <a:stretch/>
          </p:blipFill>
          <p:spPr bwMode="auto">
            <a:xfrm>
              <a:off x="3505200" y="1354836"/>
              <a:ext cx="7221229" cy="506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custDataLst>
                <p:tags r:id="rId5"/>
              </p:custDataLst>
            </p:nvPr>
          </p:nvSpPr>
          <p:spPr>
            <a:xfrm>
              <a:off x="4800600" y="3087071"/>
              <a:ext cx="1414462" cy="15240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6"/>
              </p:custDataLst>
            </p:nvPr>
          </p:nvSpPr>
          <p:spPr>
            <a:xfrm>
              <a:off x="4800600" y="3234709"/>
              <a:ext cx="1414462" cy="15240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7"/>
              </p:custDataLst>
            </p:nvPr>
          </p:nvSpPr>
          <p:spPr>
            <a:xfrm>
              <a:off x="4800600" y="3768109"/>
              <a:ext cx="1414462" cy="15240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8"/>
              </p:custDataLst>
            </p:nvPr>
          </p:nvSpPr>
          <p:spPr>
            <a:xfrm>
              <a:off x="4267200" y="4911109"/>
              <a:ext cx="762000" cy="15240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custDataLst>
              <p:tags r:id="rId3"/>
            </p:custDataLst>
          </p:nvPr>
        </p:nvSpPr>
        <p:spPr>
          <a:xfrm>
            <a:off x="4287202" y="2867379"/>
            <a:ext cx="533400" cy="233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4"/>
            </p:custDataLst>
          </p:nvPr>
        </p:nvSpPr>
        <p:spPr>
          <a:xfrm>
            <a:off x="479958" y="4495800"/>
            <a:ext cx="4473042" cy="2209800"/>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8390139"/>
      </p:ext>
    </p:extLst>
  </p:cSld>
  <p:clrMapOvr>
    <a:masterClrMapping/>
  </p:clrMapOvr>
  <p:transition advTm="4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50616" r="35173" b="7320"/>
          <a:stretch/>
        </p:blipFill>
        <p:spPr bwMode="auto">
          <a:xfrm>
            <a:off x="377952" y="1295400"/>
            <a:ext cx="8279844" cy="418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2"/>
            </p:custDataLst>
          </p:nvPr>
        </p:nvSpPr>
        <p:spPr>
          <a:xfrm>
            <a:off x="457200" y="304800"/>
            <a:ext cx="8229600" cy="1066800"/>
          </a:xfrm>
        </p:spPr>
        <p:txBody>
          <a:bodyPr/>
          <a:lstStyle/>
          <a:p>
            <a:r>
              <a:rPr lang="en-US" dirty="0" smtClean="0"/>
              <a:t>Student Detail Page </a:t>
            </a:r>
            <a:r>
              <a:rPr lang="en-US" sz="2400" dirty="0" smtClean="0"/>
              <a:t>(continued)</a:t>
            </a:r>
            <a:endParaRPr lang="en-US" sz="2400" dirty="0"/>
          </a:p>
        </p:txBody>
      </p:sp>
      <p:sp>
        <p:nvSpPr>
          <p:cNvPr id="16" name="Rectangle 15"/>
          <p:cNvSpPr/>
          <p:nvPr>
            <p:custDataLst>
              <p:tags r:id="rId3"/>
            </p:custDataLst>
          </p:nvPr>
        </p:nvSpPr>
        <p:spPr>
          <a:xfrm>
            <a:off x="2066359" y="2839144"/>
            <a:ext cx="1350421" cy="274068"/>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730980" y="2835145"/>
            <a:ext cx="3438172" cy="556134"/>
            <a:chOff x="2734028" y="3864623"/>
            <a:chExt cx="3438172" cy="556134"/>
          </a:xfrm>
        </p:grpSpPr>
        <p:sp>
          <p:nvSpPr>
            <p:cNvPr id="19" name="Title 1"/>
            <p:cNvSpPr txBox="1">
              <a:spLocks/>
            </p:cNvSpPr>
            <p:nvPr>
              <p:custDataLst>
                <p:tags r:id="rId10"/>
              </p:custDataLst>
            </p:nvPr>
          </p:nvSpPr>
          <p:spPr>
            <a:xfrm>
              <a:off x="3581400" y="3864623"/>
              <a:ext cx="2590800" cy="556134"/>
            </a:xfrm>
            <a:prstGeom prst="rect">
              <a:avLst/>
            </a:prstGeom>
            <a:solidFill>
              <a:schemeClr val="tx2">
                <a:alpha val="25000"/>
              </a:schemeClr>
            </a:solidFill>
          </p:spPr>
          <p:txBody>
            <a:bodyPr vert="horz" anchor="ctr">
              <a:normAutofit fontScale="6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2400" dirty="0" smtClean="0">
                  <a:solidFill>
                    <a:schemeClr val="accent4"/>
                  </a:solidFill>
                </a:rPr>
                <a:t>Upload your Field Education Resume here.</a:t>
              </a:r>
              <a:endParaRPr lang="en-US" sz="2400" dirty="0">
                <a:solidFill>
                  <a:schemeClr val="accent4"/>
                </a:solidFill>
              </a:endParaRPr>
            </a:p>
          </p:txBody>
        </p:sp>
        <p:cxnSp>
          <p:nvCxnSpPr>
            <p:cNvPr id="9" name="Straight Arrow Connector 8"/>
            <p:cNvCxnSpPr/>
            <p:nvPr/>
          </p:nvCxnSpPr>
          <p:spPr>
            <a:xfrm flipH="1">
              <a:off x="2734028" y="4267200"/>
              <a:ext cx="923572" cy="0"/>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483352" y="3604740"/>
            <a:ext cx="2045208" cy="556134"/>
            <a:chOff x="3273800" y="3929681"/>
            <a:chExt cx="2045208" cy="556134"/>
          </a:xfrm>
        </p:grpSpPr>
        <p:sp>
          <p:nvSpPr>
            <p:cNvPr id="24" name="Title 1"/>
            <p:cNvSpPr txBox="1">
              <a:spLocks/>
            </p:cNvSpPr>
            <p:nvPr>
              <p:custDataLst>
                <p:tags r:id="rId9"/>
              </p:custDataLst>
            </p:nvPr>
          </p:nvSpPr>
          <p:spPr>
            <a:xfrm>
              <a:off x="3569208" y="3929681"/>
              <a:ext cx="1749800" cy="556134"/>
            </a:xfrm>
            <a:prstGeom prst="rect">
              <a:avLst/>
            </a:prstGeom>
            <a:solidFill>
              <a:schemeClr val="tx2">
                <a:alpha val="25000"/>
              </a:schemeClr>
            </a:solidFill>
          </p:spPr>
          <p:txBody>
            <a:bodyPr vert="horz" anchor="ctr">
              <a:normAutofit fontScale="6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2400" dirty="0" smtClean="0">
                  <a:solidFill>
                    <a:schemeClr val="accent4"/>
                  </a:solidFill>
                </a:rPr>
                <a:t>Use this example as a reference.</a:t>
              </a:r>
              <a:endParaRPr lang="en-US" sz="2400" dirty="0">
                <a:solidFill>
                  <a:schemeClr val="accent4"/>
                </a:solidFill>
              </a:endParaRPr>
            </a:p>
          </p:txBody>
        </p:sp>
        <p:cxnSp>
          <p:nvCxnSpPr>
            <p:cNvPr id="25" name="Straight Arrow Connector 24"/>
            <p:cNvCxnSpPr/>
            <p:nvPr/>
          </p:nvCxnSpPr>
          <p:spPr>
            <a:xfrm flipH="1" flipV="1">
              <a:off x="3273800" y="3962401"/>
              <a:ext cx="307600" cy="514662"/>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56802" r="39541" b="7319"/>
          <a:stretch/>
        </p:blipFill>
        <p:spPr bwMode="auto">
          <a:xfrm>
            <a:off x="374904" y="1911220"/>
            <a:ext cx="7721860" cy="3572956"/>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1747269" y="2835145"/>
            <a:ext cx="5462201" cy="1259513"/>
            <a:chOff x="3581215" y="537398"/>
            <a:chExt cx="5462201" cy="1259513"/>
          </a:xfrm>
        </p:grpSpPr>
        <p:sp>
          <p:nvSpPr>
            <p:cNvPr id="28" name="Rectangle 27"/>
            <p:cNvSpPr/>
            <p:nvPr>
              <p:custDataLst>
                <p:tags r:id="rId6"/>
              </p:custDataLst>
            </p:nvPr>
          </p:nvSpPr>
          <p:spPr>
            <a:xfrm>
              <a:off x="3581215" y="537399"/>
              <a:ext cx="1350421" cy="274068"/>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967546" y="537398"/>
              <a:ext cx="3733800" cy="552135"/>
              <a:chOff x="2455738" y="3868621"/>
              <a:chExt cx="3733800" cy="552135"/>
            </a:xfrm>
          </p:grpSpPr>
          <p:sp>
            <p:nvSpPr>
              <p:cNvPr id="31" name="Title 1"/>
              <p:cNvSpPr txBox="1">
                <a:spLocks/>
              </p:cNvSpPr>
              <p:nvPr>
                <p:custDataLst>
                  <p:tags r:id="rId8"/>
                </p:custDataLst>
              </p:nvPr>
            </p:nvSpPr>
            <p:spPr>
              <a:xfrm>
                <a:off x="3581400" y="3868621"/>
                <a:ext cx="2608138" cy="552135"/>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400" dirty="0" smtClean="0">
                    <a:solidFill>
                      <a:schemeClr val="accent4"/>
                    </a:solidFill>
                  </a:rPr>
                  <a:t>Upload your Field Education Resume here.</a:t>
                </a:r>
                <a:endParaRPr lang="en-US" sz="1400" dirty="0">
                  <a:solidFill>
                    <a:schemeClr val="accent4"/>
                  </a:solidFill>
                </a:endParaRPr>
              </a:p>
            </p:txBody>
          </p:sp>
          <p:cxnSp>
            <p:nvCxnSpPr>
              <p:cNvPr id="32" name="Straight Arrow Connector 31"/>
              <p:cNvCxnSpPr/>
              <p:nvPr/>
            </p:nvCxnSpPr>
            <p:spPr>
              <a:xfrm flipH="1">
                <a:off x="2455738" y="4267200"/>
                <a:ext cx="1125662" cy="3998"/>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010759" y="1240777"/>
              <a:ext cx="2032657" cy="556134"/>
              <a:chOff x="3286351" y="3867463"/>
              <a:chExt cx="2032657" cy="556134"/>
            </a:xfrm>
          </p:grpSpPr>
          <p:sp>
            <p:nvSpPr>
              <p:cNvPr id="34" name="Title 1"/>
              <p:cNvSpPr txBox="1">
                <a:spLocks/>
              </p:cNvSpPr>
              <p:nvPr>
                <p:custDataLst>
                  <p:tags r:id="rId7"/>
                </p:custDataLst>
              </p:nvPr>
            </p:nvSpPr>
            <p:spPr>
              <a:xfrm>
                <a:off x="3569208" y="3867463"/>
                <a:ext cx="1749800" cy="556134"/>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400" dirty="0" smtClean="0">
                    <a:solidFill>
                      <a:schemeClr val="accent4"/>
                    </a:solidFill>
                  </a:rPr>
                  <a:t>Use this example as a reference.</a:t>
                </a:r>
                <a:endParaRPr lang="en-US" sz="1400" dirty="0">
                  <a:solidFill>
                    <a:schemeClr val="accent4"/>
                  </a:solidFill>
                </a:endParaRPr>
              </a:p>
            </p:txBody>
          </p:sp>
          <p:cxnSp>
            <p:nvCxnSpPr>
              <p:cNvPr id="35" name="Straight Arrow Connector 34"/>
              <p:cNvCxnSpPr/>
              <p:nvPr/>
            </p:nvCxnSpPr>
            <p:spPr>
              <a:xfrm flipH="1" flipV="1">
                <a:off x="3286351" y="3888199"/>
                <a:ext cx="307600" cy="514662"/>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grpSp>
      </p:grpSp>
      <p:sp>
        <p:nvSpPr>
          <p:cNvPr id="37" name="Title 1"/>
          <p:cNvSpPr txBox="1">
            <a:spLocks/>
          </p:cNvSpPr>
          <p:nvPr>
            <p:custDataLst>
              <p:tags r:id="rId4"/>
            </p:custDataLst>
          </p:nvPr>
        </p:nvSpPr>
        <p:spPr>
          <a:xfrm>
            <a:off x="2496920" y="5613918"/>
            <a:ext cx="2962750" cy="710682"/>
          </a:xfrm>
          <a:prstGeom prst="rect">
            <a:avLst/>
          </a:prstGeom>
          <a:solidFill>
            <a:srgbClr val="B1C7C3"/>
          </a:solidFill>
        </p:spPr>
        <p:txBody>
          <a:bodyPr vert="horz" anchor="ctr">
            <a:normAutofit fontScale="5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2400" b="1" dirty="0" smtClean="0">
                <a:solidFill>
                  <a:schemeClr val="accent4"/>
                </a:solidFill>
              </a:rPr>
              <a:t>Then</a:t>
            </a:r>
            <a:r>
              <a:rPr lang="en-US" sz="2400" dirty="0" smtClean="0">
                <a:solidFill>
                  <a:schemeClr val="accent4"/>
                </a:solidFill>
              </a:rPr>
              <a:t>, when you click </a:t>
            </a:r>
            <a:r>
              <a:rPr lang="en-US" sz="2400" b="1" u="sng" dirty="0" smtClean="0">
                <a:solidFill>
                  <a:schemeClr val="accent4"/>
                </a:solidFill>
              </a:rPr>
              <a:t>save</a:t>
            </a:r>
            <a:r>
              <a:rPr lang="en-US" sz="2400" dirty="0">
                <a:solidFill>
                  <a:schemeClr val="accent4"/>
                </a:solidFill>
              </a:rPr>
              <a:t>.</a:t>
            </a:r>
            <a:r>
              <a:rPr lang="en-US" sz="2400" dirty="0" smtClean="0">
                <a:solidFill>
                  <a:schemeClr val="accent4"/>
                </a:solidFill>
              </a:rPr>
              <a:t>,</a:t>
            </a:r>
            <a:r>
              <a:rPr lang="en-US" sz="2400" b="1" dirty="0" smtClean="0">
                <a:solidFill>
                  <a:schemeClr val="accent4"/>
                </a:solidFill>
              </a:rPr>
              <a:t> </a:t>
            </a:r>
            <a:r>
              <a:rPr lang="en-US" sz="2400" dirty="0" smtClean="0">
                <a:solidFill>
                  <a:schemeClr val="accent4"/>
                </a:solidFill>
              </a:rPr>
              <a:t>your detail page will update itself, revealing new data fields to fill out.</a:t>
            </a:r>
            <a:endParaRPr lang="en-US" sz="2400" dirty="0">
              <a:solidFill>
                <a:schemeClr val="accent4"/>
              </a:solidFill>
            </a:endParaRPr>
          </a:p>
        </p:txBody>
      </p:sp>
      <p:cxnSp>
        <p:nvCxnSpPr>
          <p:cNvPr id="38" name="Straight Arrow Connector 37"/>
          <p:cNvCxnSpPr/>
          <p:nvPr/>
        </p:nvCxnSpPr>
        <p:spPr>
          <a:xfrm flipV="1">
            <a:off x="3340144" y="3962400"/>
            <a:ext cx="0" cy="1651518"/>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2400" y="4152122"/>
            <a:ext cx="377952" cy="1562878"/>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p:custDataLst>
              <p:tags r:id="rId5"/>
            </p:custDataLst>
          </p:nvPr>
        </p:nvSpPr>
        <p:spPr>
          <a:xfrm>
            <a:off x="152400" y="5655906"/>
            <a:ext cx="1751184" cy="693576"/>
          </a:xfrm>
          <a:prstGeom prst="rect">
            <a:avLst/>
          </a:prstGeom>
          <a:solidFill>
            <a:srgbClr val="B1C7C3"/>
          </a:solidFill>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b="1" dirty="0" smtClean="0">
                <a:solidFill>
                  <a:schemeClr val="accent4"/>
                </a:solidFill>
              </a:rPr>
              <a:t>First</a:t>
            </a:r>
            <a:r>
              <a:rPr lang="en-US" sz="1400" dirty="0" smtClean="0">
                <a:solidFill>
                  <a:schemeClr val="accent4"/>
                </a:solidFill>
              </a:rPr>
              <a:t>, choose your curricular year.</a:t>
            </a:r>
            <a:endParaRPr lang="en-US" sz="1400" dirty="0">
              <a:solidFill>
                <a:schemeClr val="accent4"/>
              </a:solidFill>
            </a:endParaRPr>
          </a:p>
        </p:txBody>
      </p:sp>
      <p:pic>
        <p:nvPicPr>
          <p:cNvPr id="45"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048" t="30389" r="48566" b="67509"/>
          <a:stretch/>
        </p:blipFill>
        <p:spPr bwMode="auto">
          <a:xfrm>
            <a:off x="4191000" y="5670831"/>
            <a:ext cx="428392" cy="20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24788631"/>
      </p:ext>
    </p:extLst>
  </p:cSld>
  <p:clrMapOvr>
    <a:masterClrMapping/>
  </p:clrMapOvr>
  <p:transition advTm="6370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lstStyle/>
          <a:p>
            <a:r>
              <a:rPr lang="en-US" dirty="0" smtClean="0"/>
              <a:t>Agency List</a:t>
            </a:r>
            <a:endParaRPr lang="en-US" dirty="0"/>
          </a:p>
        </p:txBody>
      </p:sp>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830" b="60132"/>
          <a:stretch/>
        </p:blipFill>
        <p:spPr bwMode="auto">
          <a:xfrm>
            <a:off x="718986" y="1219200"/>
            <a:ext cx="7736508" cy="217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custDataLst>
              <p:tags r:id="rId3"/>
            </p:custDataLst>
          </p:nvPr>
        </p:nvSpPr>
        <p:spPr>
          <a:xfrm>
            <a:off x="4352544" y="2183605"/>
            <a:ext cx="762000" cy="233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629" b="54924"/>
          <a:stretch/>
        </p:blipFill>
        <p:spPr bwMode="auto">
          <a:xfrm>
            <a:off x="718986" y="3810000"/>
            <a:ext cx="7736508" cy="256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custDataLst>
              <p:tags r:id="rId4"/>
            </p:custDataLst>
          </p:nvPr>
        </p:nvSpPr>
        <p:spPr>
          <a:xfrm>
            <a:off x="3962400" y="5583935"/>
            <a:ext cx="2636162" cy="563785"/>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400" dirty="0" smtClean="0">
                <a:solidFill>
                  <a:schemeClr val="accent4"/>
                </a:solidFill>
              </a:rPr>
              <a:t>If no agencies are listed, click A-Z to see all agencies</a:t>
            </a:r>
            <a:endParaRPr lang="en-US" sz="1400" dirty="0">
              <a:solidFill>
                <a:schemeClr val="accent4"/>
              </a:solidFill>
            </a:endParaRPr>
          </a:p>
        </p:txBody>
      </p:sp>
      <p:cxnSp>
        <p:nvCxnSpPr>
          <p:cNvPr id="18" name="Straight Arrow Connector 17"/>
          <p:cNvCxnSpPr/>
          <p:nvPr/>
        </p:nvCxnSpPr>
        <p:spPr>
          <a:xfrm flipH="1" flipV="1">
            <a:off x="3652719" y="5565743"/>
            <a:ext cx="340520" cy="530257"/>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custDataLst>
              <p:tags r:id="rId5"/>
            </p:custDataLst>
          </p:nvPr>
        </p:nvSpPr>
        <p:spPr>
          <a:xfrm>
            <a:off x="304800" y="6147720"/>
            <a:ext cx="2895600" cy="563785"/>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kern="0" dirty="0" smtClean="0">
                <a:solidFill>
                  <a:schemeClr val="accent4"/>
                </a:solidFill>
              </a:rPr>
              <a:t>Browse through the agencies to find one that you like. Click on it.</a:t>
            </a:r>
            <a:endParaRPr lang="en-US" sz="1400" kern="0" dirty="0">
              <a:solidFill>
                <a:schemeClr val="accent4"/>
              </a:solidFill>
            </a:endParaRPr>
          </a:p>
        </p:txBody>
      </p:sp>
      <p:cxnSp>
        <p:nvCxnSpPr>
          <p:cNvPr id="21" name="Straight Arrow Connector 20"/>
          <p:cNvCxnSpPr/>
          <p:nvPr/>
        </p:nvCxnSpPr>
        <p:spPr>
          <a:xfrm>
            <a:off x="77724" y="57150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custDataLst>
              <p:tags r:id="rId6"/>
            </p:custDataLst>
          </p:nvPr>
        </p:nvSpPr>
        <p:spPr>
          <a:xfrm>
            <a:off x="5486400" y="2324390"/>
            <a:ext cx="2636162" cy="563785"/>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400" dirty="0" smtClean="0">
                <a:solidFill>
                  <a:schemeClr val="accent4"/>
                </a:solidFill>
              </a:rPr>
              <a:t>Start by clicking the </a:t>
            </a:r>
            <a:r>
              <a:rPr lang="en-US" sz="1400" b="1" dirty="0" smtClean="0">
                <a:solidFill>
                  <a:schemeClr val="accent4"/>
                </a:solidFill>
              </a:rPr>
              <a:t>Agency List </a:t>
            </a:r>
            <a:r>
              <a:rPr lang="en-US" sz="1400" dirty="0" smtClean="0">
                <a:solidFill>
                  <a:schemeClr val="accent4"/>
                </a:solidFill>
              </a:rPr>
              <a:t>tab.</a:t>
            </a:r>
            <a:endParaRPr lang="en-US" sz="1400" dirty="0">
              <a:solidFill>
                <a:schemeClr val="accent4"/>
              </a:solidFill>
            </a:endParaRPr>
          </a:p>
        </p:txBody>
      </p:sp>
      <p:cxnSp>
        <p:nvCxnSpPr>
          <p:cNvPr id="11" name="Straight Arrow Connector 10"/>
          <p:cNvCxnSpPr/>
          <p:nvPr/>
        </p:nvCxnSpPr>
        <p:spPr>
          <a:xfrm flipH="1" flipV="1">
            <a:off x="4953000" y="2416967"/>
            <a:ext cx="564239" cy="419489"/>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16490659"/>
      </p:ext>
    </p:extLst>
  </p:cSld>
  <p:clrMapOvr>
    <a:masterClrMapping/>
  </p:clrMapOvr>
  <p:transition advTm="3629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normAutofit/>
          </a:bodyPr>
          <a:lstStyle/>
          <a:p>
            <a:r>
              <a:rPr lang="en-US" dirty="0" smtClean="0"/>
              <a:t>Agency Detail Page: </a:t>
            </a:r>
            <a:r>
              <a:rPr lang="en-US" sz="2400" dirty="0" smtClean="0"/>
              <a:t>picking preferences</a:t>
            </a:r>
            <a:endParaRPr lang="en-US" sz="2400" dirty="0"/>
          </a:p>
        </p:txBody>
      </p:sp>
      <p:pic>
        <p:nvPicPr>
          <p:cNvPr id="102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7" t="4607" r="806" b="8038"/>
          <a:stretch/>
        </p:blipFill>
        <p:spPr bwMode="auto">
          <a:xfrm>
            <a:off x="2057400" y="1349852"/>
            <a:ext cx="6743700" cy="505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1371600" y="5926567"/>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custDataLst>
              <p:tags r:id="rId3"/>
            </p:custDataLst>
          </p:nvPr>
        </p:nvSpPr>
        <p:spPr>
          <a:xfrm>
            <a:off x="76200" y="3785556"/>
            <a:ext cx="1847850" cy="1066799"/>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400" dirty="0" smtClean="0">
                <a:solidFill>
                  <a:schemeClr val="accent4"/>
                </a:solidFill>
              </a:rPr>
              <a:t>Read the internship information to see if this agency interests you.</a:t>
            </a:r>
            <a:endParaRPr lang="en-US" sz="1400" dirty="0">
              <a:solidFill>
                <a:schemeClr val="accent4"/>
              </a:solidFill>
            </a:endParaRPr>
          </a:p>
        </p:txBody>
      </p:sp>
      <p:cxnSp>
        <p:nvCxnSpPr>
          <p:cNvPr id="11" name="Straight Arrow Connector 10"/>
          <p:cNvCxnSpPr/>
          <p:nvPr/>
        </p:nvCxnSpPr>
        <p:spPr>
          <a:xfrm>
            <a:off x="76200" y="4852355"/>
            <a:ext cx="2057400" cy="536097"/>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custDataLst>
              <p:tags r:id="rId4"/>
            </p:custDataLst>
          </p:nvPr>
        </p:nvSpPr>
        <p:spPr>
          <a:xfrm>
            <a:off x="3238500" y="5617052"/>
            <a:ext cx="3619500" cy="707548"/>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400" kern="0" dirty="0" smtClean="0">
                <a:solidFill>
                  <a:schemeClr val="accent4"/>
                </a:solidFill>
              </a:rPr>
              <a:t>Click </a:t>
            </a:r>
            <a:r>
              <a:rPr lang="en-US" sz="1400" kern="0" dirty="0" smtClean="0">
                <a:solidFill>
                  <a:srgbClr val="0000FF"/>
                </a:solidFill>
                <a:latin typeface="Arial" panose="020B0604020202020204" pitchFamily="34" charset="0"/>
                <a:cs typeface="Arial" panose="020B0604020202020204" pitchFamily="34" charset="0"/>
              </a:rPr>
              <a:t>Add Preference </a:t>
            </a:r>
            <a:r>
              <a:rPr lang="en-US" sz="1400" kern="0" dirty="0" smtClean="0">
                <a:solidFill>
                  <a:schemeClr val="accent4"/>
                </a:solidFill>
              </a:rPr>
              <a:t>to list this agency as one of your preferences. You will be redirected to your Student Detail page.</a:t>
            </a:r>
            <a:endParaRPr lang="en-US" sz="1400" kern="0" dirty="0">
              <a:solidFill>
                <a:schemeClr val="accent4"/>
              </a:solidFill>
            </a:endParaRPr>
          </a:p>
        </p:txBody>
      </p:sp>
      <p:sp>
        <p:nvSpPr>
          <p:cNvPr id="24" name="Title 1"/>
          <p:cNvSpPr txBox="1">
            <a:spLocks/>
          </p:cNvSpPr>
          <p:nvPr>
            <p:custDataLst>
              <p:tags r:id="rId5"/>
            </p:custDataLst>
          </p:nvPr>
        </p:nvSpPr>
        <p:spPr>
          <a:xfrm>
            <a:off x="5562600" y="3788253"/>
            <a:ext cx="1676400" cy="83820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400" dirty="0" smtClean="0">
                <a:solidFill>
                  <a:schemeClr val="accent4"/>
                </a:solidFill>
              </a:rPr>
              <a:t>Basic agency info is listed here.</a:t>
            </a:r>
            <a:endParaRPr lang="en-US" sz="1400" dirty="0">
              <a:solidFill>
                <a:schemeClr val="accent4"/>
              </a:solidFill>
            </a:endParaRPr>
          </a:p>
        </p:txBody>
      </p:sp>
    </p:spTree>
    <p:custDataLst>
      <p:tags r:id="rId1"/>
    </p:custDataLst>
    <p:extLst>
      <p:ext uri="{BB962C8B-B14F-4D97-AF65-F5344CB8AC3E}">
        <p14:creationId xmlns:p14="http://schemas.microsoft.com/office/powerpoint/2010/main" val="3782011649"/>
      </p:ext>
    </p:extLst>
  </p:cSld>
  <p:clrMapOvr>
    <a:masterClrMapping/>
  </p:clrMapOvr>
  <p:transition advTm="3334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66800"/>
          </a:xfrm>
        </p:spPr>
        <p:txBody>
          <a:bodyPr/>
          <a:lstStyle/>
          <a:p>
            <a:r>
              <a:rPr lang="en-US" dirty="0" smtClean="0"/>
              <a:t>Agency Preferences</a:t>
            </a:r>
            <a:endParaRPr lang="en-US" dirty="0"/>
          </a:p>
        </p:txBody>
      </p:sp>
      <p:pic>
        <p:nvPicPr>
          <p:cNvPr id="307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9" t="4638" r="542" b="783"/>
          <a:stretch/>
        </p:blipFill>
        <p:spPr bwMode="auto">
          <a:xfrm>
            <a:off x="1981200" y="1200150"/>
            <a:ext cx="666388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custDataLst>
              <p:tags r:id="rId3"/>
            </p:custDataLst>
          </p:nvPr>
        </p:nvSpPr>
        <p:spPr>
          <a:xfrm>
            <a:off x="85725" y="2286000"/>
            <a:ext cx="1819276" cy="1295399"/>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600" dirty="0" smtClean="0">
                <a:solidFill>
                  <a:schemeClr val="accent4"/>
                </a:solidFill>
              </a:rPr>
              <a:t>Scroll down to find your agency preferences listed here.</a:t>
            </a:r>
            <a:endParaRPr lang="en-US" sz="1600" dirty="0">
              <a:solidFill>
                <a:schemeClr val="accent4"/>
              </a:solidFill>
            </a:endParaRPr>
          </a:p>
        </p:txBody>
      </p:sp>
      <p:cxnSp>
        <p:nvCxnSpPr>
          <p:cNvPr id="5" name="Straight Arrow Connector 4"/>
          <p:cNvCxnSpPr/>
          <p:nvPr/>
        </p:nvCxnSpPr>
        <p:spPr>
          <a:xfrm>
            <a:off x="85725" y="3581399"/>
            <a:ext cx="1971675" cy="457201"/>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custDataLst>
              <p:tags r:id="rId4"/>
            </p:custDataLst>
          </p:nvPr>
        </p:nvSpPr>
        <p:spPr>
          <a:xfrm>
            <a:off x="4876800" y="3705225"/>
            <a:ext cx="2819400" cy="666750"/>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600" dirty="0" smtClean="0">
                <a:solidFill>
                  <a:schemeClr val="accent4"/>
                </a:solidFill>
              </a:rPr>
              <a:t>You can change the order or delete your preferences.</a:t>
            </a:r>
            <a:endParaRPr lang="en-US" sz="1600" dirty="0">
              <a:solidFill>
                <a:schemeClr val="accent4"/>
              </a:solidFill>
            </a:endParaRPr>
          </a:p>
        </p:txBody>
      </p:sp>
      <p:cxnSp>
        <p:nvCxnSpPr>
          <p:cNvPr id="12" name="Straight Arrow Connector 11"/>
          <p:cNvCxnSpPr/>
          <p:nvPr/>
        </p:nvCxnSpPr>
        <p:spPr>
          <a:xfrm flipH="1" flipV="1">
            <a:off x="4114800" y="4276726"/>
            <a:ext cx="838200" cy="42862"/>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95519412"/>
      </p:ext>
    </p:extLst>
  </p:cSld>
  <p:clrMapOvr>
    <a:masterClrMapping/>
  </p:clrMapOvr>
  <p:transition advTm="2054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006" b="42183"/>
          <a:stretch/>
        </p:blipFill>
        <p:spPr bwMode="auto">
          <a:xfrm>
            <a:off x="353568" y="1235868"/>
            <a:ext cx="8305800" cy="35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2"/>
            </p:custDataLst>
          </p:nvPr>
        </p:nvSpPr>
        <p:spPr>
          <a:xfrm>
            <a:off x="457200" y="304800"/>
            <a:ext cx="8229600" cy="1066800"/>
          </a:xfrm>
        </p:spPr>
        <p:txBody>
          <a:bodyPr/>
          <a:lstStyle/>
          <a:p>
            <a:r>
              <a:rPr lang="en-US" dirty="0" smtClean="0"/>
              <a:t>Home</a:t>
            </a:r>
            <a:endParaRPr lang="en-US" dirty="0"/>
          </a:p>
        </p:txBody>
      </p:sp>
      <p:sp>
        <p:nvSpPr>
          <p:cNvPr id="4" name="Title 1"/>
          <p:cNvSpPr txBox="1">
            <a:spLocks/>
          </p:cNvSpPr>
          <p:nvPr>
            <p:custDataLst>
              <p:tags r:id="rId3"/>
            </p:custDataLst>
          </p:nvPr>
        </p:nvSpPr>
        <p:spPr>
          <a:xfrm>
            <a:off x="5464303" y="1216818"/>
            <a:ext cx="2365347" cy="495300"/>
          </a:xfrm>
          <a:prstGeom prst="rect">
            <a:avLst/>
          </a:prstGeom>
          <a:solidFill>
            <a:srgbClr val="8AA8A0">
              <a:alpha val="75000"/>
            </a:srgb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600" dirty="0" smtClean="0">
                <a:solidFill>
                  <a:schemeClr val="accent4"/>
                </a:solidFill>
              </a:rPr>
              <a:t>Click on the </a:t>
            </a:r>
            <a:r>
              <a:rPr lang="en-US" sz="1600" b="1" u="sng" dirty="0" smtClean="0">
                <a:solidFill>
                  <a:schemeClr val="accent4"/>
                </a:solidFill>
              </a:rPr>
              <a:t>Home</a:t>
            </a:r>
            <a:r>
              <a:rPr lang="en-US" sz="1600" dirty="0" smtClean="0">
                <a:solidFill>
                  <a:schemeClr val="accent4"/>
                </a:solidFill>
              </a:rPr>
              <a:t> tab.</a:t>
            </a:r>
            <a:endParaRPr lang="en-US" sz="1600" dirty="0">
              <a:solidFill>
                <a:schemeClr val="accent4"/>
              </a:solidFill>
            </a:endParaRPr>
          </a:p>
        </p:txBody>
      </p:sp>
      <p:cxnSp>
        <p:nvCxnSpPr>
          <p:cNvPr id="5" name="Straight Arrow Connector 4"/>
          <p:cNvCxnSpPr/>
          <p:nvPr/>
        </p:nvCxnSpPr>
        <p:spPr>
          <a:xfrm flipH="1">
            <a:off x="5181600" y="1680113"/>
            <a:ext cx="313820" cy="682087"/>
          </a:xfrm>
          <a:prstGeom prst="straightConnector1">
            <a:avLst/>
          </a:prstGeom>
          <a:ln w="34925">
            <a:gradFill flip="none" rotWithShape="1">
              <a:gsLst>
                <a:gs pos="30000">
                  <a:schemeClr val="accent1">
                    <a:lumMod val="75000"/>
                  </a:schemeClr>
                </a:gs>
                <a:gs pos="99000">
                  <a:schemeClr val="accent1">
                    <a:tint val="44500"/>
                    <a:satMod val="160000"/>
                  </a:schemeClr>
                </a:gs>
                <a:gs pos="100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custDataLst>
              <p:tags r:id="rId4"/>
            </p:custDataLst>
          </p:nvPr>
        </p:nvSpPr>
        <p:spPr>
          <a:xfrm>
            <a:off x="710664" y="2705814"/>
            <a:ext cx="88953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custDataLst>
              <p:tags r:id="rId5"/>
            </p:custDataLst>
          </p:nvPr>
        </p:nvSpPr>
        <p:spPr>
          <a:xfrm>
            <a:off x="5408676" y="5209222"/>
            <a:ext cx="2895600" cy="1066799"/>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500" dirty="0">
                <a:solidFill>
                  <a:schemeClr val="accent4"/>
                </a:solidFill>
              </a:rPr>
              <a:t>Important Information and updates are listed here, in the Bulletin section.</a:t>
            </a:r>
          </a:p>
        </p:txBody>
      </p:sp>
      <p:cxnSp>
        <p:nvCxnSpPr>
          <p:cNvPr id="13" name="Straight Arrow Connector 12"/>
          <p:cNvCxnSpPr/>
          <p:nvPr/>
        </p:nvCxnSpPr>
        <p:spPr>
          <a:xfrm flipH="1" flipV="1">
            <a:off x="4724400" y="4859177"/>
            <a:ext cx="684277" cy="1416844"/>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custDataLst>
              <p:tags r:id="rId6"/>
            </p:custDataLst>
          </p:nvPr>
        </p:nvSpPr>
        <p:spPr>
          <a:xfrm>
            <a:off x="1249680" y="4903470"/>
            <a:ext cx="2147465" cy="611503"/>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500" dirty="0" smtClean="0">
                <a:solidFill>
                  <a:schemeClr val="accent4"/>
                </a:solidFill>
              </a:rPr>
              <a:t>You can change your password at any time.</a:t>
            </a:r>
            <a:endParaRPr lang="en-US" sz="1500" dirty="0">
              <a:solidFill>
                <a:schemeClr val="accent4"/>
              </a:solidFill>
            </a:endParaRPr>
          </a:p>
        </p:txBody>
      </p:sp>
      <p:cxnSp>
        <p:nvCxnSpPr>
          <p:cNvPr id="18" name="Straight Arrow Connector 17"/>
          <p:cNvCxnSpPr/>
          <p:nvPr/>
        </p:nvCxnSpPr>
        <p:spPr>
          <a:xfrm flipH="1" flipV="1">
            <a:off x="1295400" y="3810000"/>
            <a:ext cx="34290" cy="1093470"/>
          </a:xfrm>
          <a:prstGeom prst="straightConnector1">
            <a:avLst/>
          </a:prstGeom>
          <a:ln w="34925">
            <a:gradFill flip="none" rotWithShape="1">
              <a:gsLst>
                <a:gs pos="30000">
                  <a:schemeClr val="tx2"/>
                </a:gs>
                <a:gs pos="81000">
                  <a:schemeClr val="accent1">
                    <a:tint val="44500"/>
                    <a:satMod val="160000"/>
                  </a:schemeClr>
                </a:gs>
                <a:gs pos="99000">
                  <a:schemeClr val="accent1">
                    <a:tint val="23500"/>
                    <a:satMod val="160000"/>
                  </a:schemeClr>
                </a:gs>
              </a:gsLst>
              <a:lin ang="1620000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1" idx="3"/>
          </p:cNvCxnSpPr>
          <p:nvPr/>
        </p:nvCxnSpPr>
        <p:spPr>
          <a:xfrm flipV="1">
            <a:off x="188495" y="2965977"/>
            <a:ext cx="652438" cy="2601622"/>
          </a:xfrm>
          <a:prstGeom prst="straightConnector1">
            <a:avLst/>
          </a:prstGeom>
          <a:ln w="34925">
            <a:gradFill flip="none" rotWithShape="1">
              <a:gsLst>
                <a:gs pos="30000">
                  <a:schemeClr val="tx2"/>
                </a:gs>
                <a:gs pos="99000">
                  <a:schemeClr val="accent1">
                    <a:tint val="44500"/>
                    <a:satMod val="160000"/>
                  </a:schemeClr>
                </a:gs>
                <a:gs pos="100000">
                  <a:schemeClr val="accent1">
                    <a:tint val="23500"/>
                    <a:satMod val="160000"/>
                  </a:schemeClr>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custDataLst>
              <p:tags r:id="rId7"/>
            </p:custDataLst>
          </p:nvPr>
        </p:nvSpPr>
        <p:spPr>
          <a:xfrm>
            <a:off x="188495" y="5567599"/>
            <a:ext cx="2960569" cy="909401"/>
          </a:xfrm>
          <a:prstGeom prst="rect">
            <a:avLst/>
          </a:prstGeom>
          <a:solidFill>
            <a:schemeClr val="tx2">
              <a:alpha val="25000"/>
            </a:schemeClr>
          </a:solidFill>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sz="1500" dirty="0">
                <a:solidFill>
                  <a:schemeClr val="accent4"/>
                </a:solidFill>
              </a:rPr>
              <a:t>Here you can access all of your </a:t>
            </a:r>
            <a:r>
              <a:rPr lang="en-US" sz="1500" dirty="0" smtClean="0">
                <a:solidFill>
                  <a:schemeClr val="accent4"/>
                </a:solidFill>
              </a:rPr>
              <a:t>assignments </a:t>
            </a:r>
            <a:r>
              <a:rPr lang="en-US" sz="1500" dirty="0">
                <a:solidFill>
                  <a:schemeClr val="accent4"/>
                </a:solidFill>
              </a:rPr>
              <a:t>to </a:t>
            </a:r>
            <a:r>
              <a:rPr lang="en-US" sz="1500" dirty="0" smtClean="0">
                <a:solidFill>
                  <a:schemeClr val="accent4"/>
                </a:solidFill>
              </a:rPr>
              <a:t>complete and evaluations to review.</a:t>
            </a:r>
            <a:endParaRPr lang="en-US" sz="1500" dirty="0">
              <a:solidFill>
                <a:schemeClr val="accent4"/>
              </a:solidFill>
            </a:endParaRPr>
          </a:p>
        </p:txBody>
      </p:sp>
    </p:spTree>
    <p:custDataLst>
      <p:tags r:id="rId1"/>
    </p:custDataLst>
    <p:extLst>
      <p:ext uri="{BB962C8B-B14F-4D97-AF65-F5344CB8AC3E}">
        <p14:creationId xmlns:p14="http://schemas.microsoft.com/office/powerpoint/2010/main" val="2437278501"/>
      </p:ext>
    </p:extLst>
  </p:cSld>
  <p:clrMapOvr>
    <a:masterClrMapping/>
  </p:clrMapOvr>
  <p:transition advTm="25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9.0&quot;&gt;&lt;object type=&quot;1&quot; unique_id=&quot;10001&quot;&gt;&lt;property id=&quot;20141&quot; value=&quot;Student Tutorial&quot;/&gt;&lt;property id=&quot;20144&quot; value=&quot;1&quot;/&gt;&lt;property id=&quot;20146&quot; value=&quot;0&quot;/&gt;&lt;property id=&quot;20147&quot; value=&quot;0&quot;/&gt;&lt;property id=&quot;20148&quot; value=&quot;100&quot;/&gt;&lt;property id=&quot;20180&quot; value=&quot;1&quot;/&gt;&lt;property id=&quot;20181&quot; value=&quot;1&quot;/&gt;&lt;property id=&quot;20183&quot; value=&quot;1&quot;/&gt;&lt;property id=&quot;20184&quot; value=&quot;7&quot;/&gt;&lt;property id=&quot;20193&quot; value=&quot;-1&quot;/&gt;&lt;property id=&quot;20224&quot; value=&quot;C:\Users\ssw\Desktop&quot;/&gt;&lt;property id=&quot;20226&quot; value=&quot;C:\Users\ssw\Desktop\Student Tutorial.pptx&quot;/&gt;&lt;property id=&quot;20227&quot; value=&quot;C:\Users\ssw\Desktop\Student Tutorial_Package.prpkg&quot;/&gt;&lt;property id=&quot;20250&quot; value=&quot;0&quot;/&gt;&lt;property id=&quot;20251&quot; value=&quot;1&quot;/&gt;&lt;property id=&quot;20259&quot; value=&quot;0&quot;/&gt;&lt;property id=&quot;20501&quot; value=&quot;C:\Users\ssw\Desktop\Student Attempt 2\&quot;/&gt;&lt;property id=&quot;20700&quot; value=&quot;1&quot;/&gt;&lt;object type=&quot;2&quot; unique_id=&quot;10002&quot;&gt;&lt;object type=&quot;3&quot; unique_id=&quot;10003&quot;&gt;&lt;property id=&quot;20148&quot; value=&quot;5&quot;/&gt;&lt;property id=&quot;20300&quot; value=&quot;Slide 1 - &amp;quot;Student Tutorial &amp;quot;&quot;/&gt;&lt;property id=&quot;20303&quot; value=&quot;-1&quot;/&gt;&lt;property id=&quot;20307&quot; value=&quot;256&quot;/&gt;&lt;property id=&quot;20309&quot; value=&quot;-1&quot;/&gt;&lt;/object&gt;&lt;object type=&quot;3&quot; unique_id=&quot;10004&quot;&gt;&lt;property id=&quot;20148&quot; value=&quot;5&quot;/&gt;&lt;property id=&quot;20300&quot; value=&quot;Slide 2 - &amp;quot;Log on to IPT: Your default information&amp;quot;&quot;/&gt;&lt;property id=&quot;20303&quot; value=&quot;-1&quot;/&gt;&lt;property id=&quot;20307&quot; value=&quot;271&quot;/&gt;&lt;property id=&quot;20309&quot; value=&quot;-1&quot;/&gt;&lt;/object&gt;&lt;object type=&quot;3&quot; unique_id=&quot;10005&quot;&gt;&lt;property id=&quot;20148&quot; value=&quot;5&quot;/&gt;&lt;property id=&quot;20300&quot; value=&quot;Slide 3 - &amp;quot;Log in to IPT&amp;quot;&quot;/&gt;&lt;property id=&quot;20303&quot; value=&quot;-1&quot;/&gt;&lt;property id=&quot;20307&quot; value=&quot;272&quot;/&gt;&lt;property id=&quot;20309&quot; value=&quot;-1&quot;/&gt;&lt;/object&gt;&lt;object type=&quot;3&quot; unique_id=&quot;10006&quot;&gt;&lt;property id=&quot;20148&quot; value=&quot;5&quot;/&gt;&lt;property id=&quot;20300&quot; value=&quot;Slide 4 - &amp;quot;Student Detail Page&amp;quot;&quot;/&gt;&lt;property id=&quot;20303&quot; value=&quot;-1&quot;/&gt;&lt;property id=&quot;20307&quot; value=&quot;270&quot;/&gt;&lt;property id=&quot;20309&quot; value=&quot;-1&quot;/&gt;&lt;/object&gt;&lt;object type=&quot;3&quot; unique_id=&quot;10007&quot;&gt;&lt;property id=&quot;20148&quot; value=&quot;5&quot;/&gt;&lt;property id=&quot;20300&quot; value=&quot;Slide 5 - &amp;quot;Student Detail Page (continued)&amp;quot;&quot;/&gt;&lt;property id=&quot;20303&quot; value=&quot;-1&quot;/&gt;&lt;property id=&quot;20307&quot; value=&quot;276&quot;/&gt;&lt;property id=&quot;20309&quot; value=&quot;-1&quot;/&gt;&lt;/object&gt;&lt;object type=&quot;3&quot; unique_id=&quot;10008&quot;&gt;&lt;property id=&quot;20148&quot; value=&quot;5&quot;/&gt;&lt;property id=&quot;20300&quot; value=&quot;Slide 6 - &amp;quot;Agency List&amp;quot;&quot;/&gt;&lt;property id=&quot;20303&quot; value=&quot;-1&quot;/&gt;&lt;property id=&quot;20307&quot; value=&quot;277&quot;/&gt;&lt;property id=&quot;20309&quot; value=&quot;-1&quot;/&gt;&lt;/object&gt;&lt;object type=&quot;3&quot; unique_id=&quot;10009&quot;&gt;&lt;property id=&quot;20148&quot; value=&quot;5&quot;/&gt;&lt;property id=&quot;20300&quot; value=&quot;Slide 7 - &amp;quot;Agency Detail Page: picking preferences&amp;quot;&quot;/&gt;&lt;property id=&quot;20303&quot; value=&quot;-1&quot;/&gt;&lt;property id=&quot;20307&quot; value=&quot;274&quot;/&gt;&lt;property id=&quot;20309&quot; value=&quot;-1&quot;/&gt;&lt;/object&gt;&lt;object type=&quot;3&quot; unique_id=&quot;10010&quot;&gt;&lt;property id=&quot;20148&quot; value=&quot;5&quot;/&gt;&lt;property id=&quot;20300&quot; value=&quot;Slide 8 - &amp;quot;Agency Preferences&amp;quot;&quot;/&gt;&lt;property id=&quot;20303&quot; value=&quot;-1&quot;/&gt;&lt;property id=&quot;20307&quot; value=&quot;279&quot;/&gt;&lt;property id=&quot;20309&quot; value=&quot;-1&quot;/&gt;&lt;/object&gt;&lt;object type=&quot;3&quot; unique_id=&quot;10011&quot;&gt;&lt;property id=&quot;20148&quot; value=&quot;5&quot;/&gt;&lt;property id=&quot;20300&quot; value=&quot;Slide 9 - &amp;quot;Home&amp;quot;&quot;/&gt;&lt;property id=&quot;20303&quot; value=&quot;-1&quot;/&gt;&lt;property id=&quot;20307&quot; value=&quot;278&quot;/&gt;&lt;property id=&quot;20309&quot; value=&quot;-1&quot;/&gt;&lt;/object&gt;&lt;object type=&quot;3&quot; unique_id=&quot;10012&quot;&gt;&lt;property id=&quot;20148&quot; value=&quot;5&quot;/&gt;&lt;property id=&quot;20300&quot; value=&quot;Slide 10 - &amp;quot;Forms&amp;quot;&quot;/&gt;&lt;property id=&quot;20303&quot; value=&quot;-1&quot;/&gt;&lt;property id=&quot;20307&quot; value=&quot;269&quot;/&gt;&lt;property id=&quot;20309&quot; value=&quot;-1&quot;/&gt;&lt;/object&gt;&lt;object type=&quot;3&quot; unique_id=&quot;10013&quot;&gt;&lt;property id=&quot;20148&quot; value=&quot;5&quot;/&gt;&lt;property id=&quot;20300&quot; value=&quot;Slide 11&quot;/&gt;&lt;property id=&quot;20303&quot; value=&quot;-1&quot;/&gt;&lt;property id=&quot;20307&quot; value=&quot;280&quot;/&gt;&lt;property id=&quot;20309&quot; value=&quot;-1&quot;/&gt;&lt;/object&gt;&lt;object type=&quot;3&quot; unique_id=&quot;10014&quot;&gt;&lt;property id=&quot;20148&quot; value=&quot;5&quot;/&gt;&lt;property id=&quot;20300&quot; value=&quot;Slide 12 - &amp;quot;Form List&amp;quot;&quot;/&gt;&lt;property id=&quot;20303&quot; value=&quot;-1&quot;/&gt;&lt;property id=&quot;20307&quot; value=&quot;259&quot;/&gt;&lt;property id=&quot;20309&quot; value=&quot;-1&quot;/&gt;&lt;/object&gt;&lt;object type=&quot;3&quot; unique_id=&quot;10015&quot;&gt;&lt;property id=&quot;20148&quot; value=&quot;5&quot;/&gt;&lt;property id=&quot;20300&quot; value=&quot;Slide 13 - &amp;quot;Learning Plan&amp;quot;&quot;/&gt;&lt;property id=&quot;20303&quot; value=&quot;-1&quot;/&gt;&lt;property id=&quot;20307&quot; value=&quot;281&quot;/&gt;&lt;property id=&quot;20309&quot; value=&quot;-1&quot;/&gt;&lt;/object&gt;&lt;object type=&quot;3&quot; unique_id=&quot;10016&quot;&gt;&lt;property id=&quot;20148&quot; value=&quot;5&quot;/&gt;&lt;property id=&quot;20300&quot; value=&quot;Slide 14 - &amp;quot;Process Recording&amp;quot;&quot;/&gt;&lt;property id=&quot;20303&quot; value=&quot;-1&quot;/&gt;&lt;property id=&quot;20307&quot; value=&quot;260&quot;/&gt;&lt;property id=&quot;20309&quot; value=&quot;-1&quot;/&gt;&lt;/object&gt;&lt;object type=&quot;3&quot; unique_id=&quot;10017&quot;&gt;&lt;property id=&quot;20148&quot; value=&quot;5&quot;/&gt;&lt;property id=&quot;20300&quot; value=&quot;Slide 15 - &amp;quot;PRACSIS (for ICPL students only)&amp;quot;&quot;/&gt;&lt;property id=&quot;20303&quot; value=&quot;-1&quot;/&gt;&lt;property id=&quot;20307&quot; value=&quot;261&quot;/&gt;&lt;property id=&quot;20309&quot; value=&quot;-1&quot;/&gt;&lt;/object&gt;&lt;object type=&quot;3&quot; unique_id=&quot;10018&quot;&gt;&lt;property id=&quot;20148&quot; value=&quot;5&quot;/&gt;&lt;property id=&quot;20300&quot; value=&quot;Slide 16 - &amp;quot;Midterm Evaluation&amp;quot;&quot;/&gt;&lt;property id=&quot;20303&quot; value=&quot;-1&quot;/&gt;&lt;property id=&quot;20307&quot; value=&quot;262&quot;/&gt;&lt;property id=&quot;20309&quot; value=&quot;-1&quot;/&gt;&lt;/object&gt;&lt;object type=&quot;3&quot; unique_id=&quot;10019&quot;&gt;&lt;property id=&quot;20148&quot; value=&quot;5&quot;/&gt;&lt;property id=&quot;20300&quot; value=&quot;Slide 17 - &amp;quot;FIASC: Field Instructor Assessment of Student Competencies&amp;quot;&quot;/&gt;&lt;property id=&quot;20303&quot; value=&quot;-1&quot;/&gt;&lt;property id=&quot;20307&quot; value=&quot;283&quot;/&gt;&lt;property id=&quot;20309&quot; value=&quot;-1&quot;/&gt;&lt;/object&gt;&lt;/object&gt;&lt;object type=&quot;8&quot; unique_id=&quot;10038&quot;&gt;&lt;/object&gt;&lt;object type=&quot;10&quot; unique_id=&quot;10077&quot;&gt;&lt;object type=&quot;11&quot; unique_id=&quot;10078&quot;&gt;&lt;property id=&quot;20180&quot; value=&quot;1&quot;/&gt;&lt;property id=&quot;20181&quot; value=&quot;1&quot;/&gt;&lt;property id=&quot;20183&quot; value=&quot;1&quot;/&gt;&lt;/object&gt;&lt;object type=&quot;12&quot; unique_id=&quot;10080&quot;&gt;&lt;/object&gt;&lt;object type=&quot;13&quot; unique_id=&quot;10174&quot;&gt;&lt;property id=&quot;20180&quot; value=&quot;0&quot;/&gt;&lt;property id=&quot;20181&quot; value=&quot;0&quot;/&gt;&lt;property id=&quot;20183&quot; value=&quot;1&quot;/&gt;&lt;/object&gt;&lt;/object&gt;&lt;object type=&quot;4&quot; unique_id=&quot;10079&quot;&gt;&lt;/object&gt;&lt;/object&gt;&lt;/database&gt;"/>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Qk8dWljb2xvciBuYW1lPSJub3Rlc1RleHRCYWNrZ3JvdW5kIiB2YWx1ZT0iMHhGRkZGRkYiLz4NCgk8L2NvbG9ycz4NCgk8bGF5b3V0Pg0KCQk8dWlzaG93IG5hbWU9InByZXNlbnRhdGlvbnRpdGxlIiB2YWx1ZT0idHJ1ZSIvPg0KCQk8dWlzaG93IG5hbWU9InByZXNlbnRlcnBob3RvIiB2YWx1ZT0idHJ1ZSIvPg0KCQk8dWlzaG93IG5hbWU9InByZXNlbnRlcm5hbWUiIHZhbHVlPSJ0cnVlIi8+DQoJCTx1aXNob3cgbmFtZT0icHJlc2VudGVydGl0bGUiIHZhbHVlPSJ0cnVlIi8+DQoJCTx1aXNob3cgbmFtZT0icHJlc2VudGVyZW1haWwiIHZhbHVlPSJ0cnVlIi8+DQoJCTx1aXNob3cgbmFtZT0icHJlc2VudGVyYmlvIiB2YWx1ZT0idHJ1ZSIvPg0KCQk8dWlzaG93IG5hbWU9ImNvbXBhbnlsb2dvIiB2YWx1ZT0idHJ1ZSIvPg0KCQk8dWlzaG93IG5hbWU9InNpZGViYXIiIHZhbHVlPSJ0cnVlIi8+DQoJCTx1aXNob3cgbmFtZT0ib3V0bGluZSIgdmFsdWU9InRydWUiLz4NCgkJPHVpc2hvdyBuYW1lPSJ0aHVtYm5haWwiIHZhbHVlPSJ0cnVlIi8+DQoJCTx1aXNob3cgbmFtZT0ibm90ZXMiIHZhbHVlPSJ0cnVlIi8+DQoJCTx1aXNob3cgbmFtZT0ic2VhcmNo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Nob3cgbmFtZT0iY2N0ZXh0aGlnaGxpZ2h0aW5nIiB2YWx1ZT0idHJ1ZSIvPg0KCQk8dWlyZXBsYWNlIG5hbWU9ImxvZ28iIHZhbHVlPSIiLz4NCgkJPHVpcmVwbGFjZSBuYW1lPSJiZ2ltYWdlIiB2YWx1ZT0iIi8+DQoJCTx1aXJlcGxhY2UgbmFtZT0iaW5pdGlhbHRhYiIgdmFsdWU9Im91dGxpbmUiLz4NCgkJPHVpc2hvdyBuYW1lPSJxdWl6IiB2YWx1ZT0idHJ1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8DBCC39A-8EBC-4D3E-9D47-87F4EF122C2A}&quot;/&gt;&lt;isInvalidForFieldText val=&quot;0&quot;/&gt;&lt;Image&gt;&lt;filename val=&quot;C:\Users\ssw\AppData\Local\Temp\PR\data\asimages\{8DBCC39A-8EBC-4D3E-9D47-87F4EF122C2A}_10.png&quot;/&gt;&lt;left val=&quot;21&quot;/&gt;&lt;top val=&quot;156&quot;/&gt;&lt;width val=&quot;649&quot;/&gt;&lt;height val=&quot;150&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34&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1.mp3"/>
  <p:tag name="PPSNARRATION" val="11,729227,C:\Users\ssw\Desktop\Student Tutorial_pptx\Media.ppcx"/>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24&quot;/&gt;&lt;lineCharCount val=&quot;1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6&quot;/&gt;&lt;lineCharCount val=&quot;26&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2.mp3"/>
  <p:tag name="PPSNARRATION" val="12,729227,C:\Users\ssw\Desktop\Student Tutorial_pptx\Media.ppcx"/>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9&quot;/&gt;&lt;lineCharCount val=&quot;29&quot;/&gt;&lt;lineCharCount val=&quot;1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8&quot;/&gt;&lt;lineCharCount val=&quot;28&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24&quot;/&gt;&lt;lineCharCount val=&quot;17&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3&quot;/&gt;&lt;lineCharCount val=&quot;1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9&quot;/&gt;&lt;lineCharCount val=&quot;18&quot;/&gt;&lt;lineCharCount val=&quot;1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6&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3.mp3"/>
  <p:tag name="PPSNARRATION" val="13,729227,C:\Users\ssw\Desktop\Student Tutorial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9&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26&quot;/&gt;&lt;lineCharCount val=&quot;12&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29&quot;/&gt;&lt;lineCharCount val=&quot;24&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9&quot;/&gt;&lt;lineCharCount val=&quot;38&quot;/&gt;&lt;lineCharCount val=&quot;38&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2&quot;/&gt;&lt;lineCharCount val=&quot;37&quot;/&gt;&lt;lineCharCount val=&quot;24&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4.mp3"/>
  <p:tag name="PPSNARRATION" val="14,729227,C:\Users\ssw\Desktop\Student Tutorial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7&quot;/&gt;&lt;lineCharCount val=&quot;40&quot;/&gt;&lt;lineCharCount val=&quot;29&quot;/&gt;&lt;lineCharCount val=&quot;2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32&quot;/&gt;&lt;lineCharCount val=&quot;35&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2&quot;/&gt;&lt;lineCharCount val=&quot;37&quot;/&gt;&lt;lineCharCount val=&quot;2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9&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5.mp3"/>
  <p:tag name="PPSNARRATION" val="15,729227,C:\Users\ssw\Desktop\Student Tutorial_pptx\Media.ppcx"/>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7&quot;/&gt;&lt;lineCharCount val=&quot;30&quot;/&gt;&lt;lineCharCount val=&quot;29&quot;/&gt;&lt;lineCharCount val=&quot;27&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9&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2&quot;/&gt;&lt;lineCharCount val=&quot;37&quot;/&gt;&lt;lineCharCount val=&quot;24&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6.mp3"/>
  <p:tag name="PPSNARRATION" val="16,729227,C:\Users\ssw\Desktop\Student Tutorial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9&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8&quot;/&gt;&lt;lineCharCount val=&quot;19&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7.mp3"/>
  <p:tag name="PPSNARRATION" val="17,729227,C:\Users\ssw\Desktop\Student Tutorial_pptx\Media.ppcx"/>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4&quot;/&gt;&lt;lineCharCount val=&quot;26&quot;/&gt;&lt;lineCharCount val=&quot;2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7&quot;/&gt;&lt;lineCharCount val=&quot;25&quot;/&gt;&lt;lineCharCount val=&quot;1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1.mp3"/>
  <p:tag name="PPSNARRATION" val="1,729227,C:\Users\ssw\Desktop\Student Tutorial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5&quot;/&gt;&lt;lineCharCount val=&quot;28&quot;/&gt;&lt;lineCharCount val=&quot;25&quot;/&gt;&lt;lineCharCount val=&quot;26&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2.mp3"/>
  <p:tag name="PPSNARRATION" val="2,729227,C:\Users\ssw\Desktop\Student Tutorial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7&quot;/&gt;&lt;lineCharCount val=&quot;37&quot;/&gt;&lt;lineCharCount val=&quot;37&quot;/&gt;&lt;lineCharCount val=&quot;39&quot;/&gt;&lt;lineCharCount val=&quot;29&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3.mp3"/>
  <p:tag name="PPSNARRATION" val="3,729227,C:\Users\ssw\Desktop\Student Tutorial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28&quot;/&gt;&lt;lineCharCount val=&quot;6&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8&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4.mp3"/>
  <p:tag name="PPSNARRATION" val="4,729227,C:\Users\ssw\Desktop\Student Tutorial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5.mp3"/>
  <p:tag name="PPSNARRATION" val="5,729227,C:\Users\ssw\Desktop\Student Tutorial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2&quot;/&gt;&lt;lineCharCount val=&quot;38&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5&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6.mp3"/>
  <p:tag name="PPSNARRATION" val="6,729227,C:\Users\ssw\Desktop\Student Tutorial_pptx\Media.ppcx"/>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7.mp3"/>
  <p:tag name="PPSNARRATION" val="7,729227,C:\Users\ssw\Desktop\Student Tutorial_pptx\Media.ppcx"/>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2&quot;/&gt;&lt;lineCharCount val=&quot;22&quot;/&gt;&lt;lineCharCount val=&quot;4&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37&quot;/&gt;&lt;lineCharCount val=&quot;3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5&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8.mp3"/>
  <p:tag name="PPSNARRATION" val="8,729227,C:\Users\ssw\Desktop\Student Tutorial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7&quot;/&gt;&lt;lineCharCount val=&quot;12&quot;/&gt;&lt;lineCharCount val=&quot;12&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4&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09.mp3"/>
  <p:tag name="PPSNARRATION" val="9,729227,C:\Users\ssw\Desktop\Student Tutorial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32&quot;/&gt;&lt;lineCharCount val=&quot;17&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28&quot;/&gt;&lt;lineCharCount val=&quot;2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PSNARRATIONPROPS" val="C:\Users\ssw\Desktop\IPT Tutorials\Ready for Upload Jan. 2014\9.11.14\a24x10.mp3"/>
  <p:tag name="PPSNARRATION" val="10,729227,C:\Users\ssw\Desktop\Student Tutorial_pptx\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0C5449"/>
      </a:dk2>
      <a:lt2>
        <a:srgbClr val="DAD6BD"/>
      </a:lt2>
      <a:accent1>
        <a:srgbClr val="0C5449"/>
      </a:accent1>
      <a:accent2>
        <a:srgbClr val="CCA500"/>
      </a:accent2>
      <a:accent3>
        <a:srgbClr val="EBC64F"/>
      </a:accent3>
      <a:accent4>
        <a:srgbClr val="003366"/>
      </a:accent4>
      <a:accent5>
        <a:srgbClr val="9C85C0"/>
      </a:accent5>
      <a:accent6>
        <a:srgbClr val="809EC2"/>
      </a:accent6>
      <a:hlink>
        <a:srgbClr val="8E58B6"/>
      </a:hlink>
      <a:folHlink>
        <a:srgbClr val="7F6F6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3623</TotalTime>
  <Words>3684</Words>
  <Application>Microsoft Office PowerPoint</Application>
  <PresentationFormat>On-screen Show (4:3)</PresentationFormat>
  <Paragraphs>137</Paragraphs>
  <Slides>17</Slides>
  <Notes>17</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vt:lpstr>
      <vt:lpstr>Student Tutorial </vt:lpstr>
      <vt:lpstr>Log on to IPT: Your default information</vt:lpstr>
      <vt:lpstr>Log in to IPT</vt:lpstr>
      <vt:lpstr>Student Detail Page</vt:lpstr>
      <vt:lpstr>Student Detail Page (continued)</vt:lpstr>
      <vt:lpstr>Agency List</vt:lpstr>
      <vt:lpstr>Agency Detail Page: picking preferences</vt:lpstr>
      <vt:lpstr>Agency Preferences</vt:lpstr>
      <vt:lpstr>Home</vt:lpstr>
      <vt:lpstr>Forms</vt:lpstr>
      <vt:lpstr>PowerPoint Presentation</vt:lpstr>
      <vt:lpstr>Form List</vt:lpstr>
      <vt:lpstr>Learning Plan</vt:lpstr>
      <vt:lpstr>Process Recording</vt:lpstr>
      <vt:lpstr>PRACSIS (for ICPL students only)</vt:lpstr>
      <vt:lpstr>Midterm Evaluation</vt:lpstr>
      <vt:lpstr>FIASC: Field Instructor Assessment of Student Competencies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Tutorial</dc:title>
  <dc:creator>field_assistant</dc:creator>
  <cp:lastModifiedBy>ssw</cp:lastModifiedBy>
  <cp:revision>182</cp:revision>
  <dcterms:created xsi:type="dcterms:W3CDTF">2013-11-27T17:36:17Z</dcterms:created>
  <dcterms:modified xsi:type="dcterms:W3CDTF">2014-09-11T14:15:39Z</dcterms:modified>
</cp:coreProperties>
</file>